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54"/>
  </p:notesMasterIdLst>
  <p:handoutMasterIdLst>
    <p:handoutMasterId r:id="rId55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</p:sldIdLst>
  <p:sldSz cx="12192000" cy="6858000"/>
  <p:notesSz cx="6797675" cy="9926638"/>
  <p:embeddedFontLst>
    <p:embeddedFont>
      <p:font typeface="方正兰亭黑简体" panose="02010600030101010101" charset="-122"/>
      <p:regular r:id="rId56"/>
    </p:embeddedFont>
    <p:embeddedFont>
      <p:font typeface="Huawei Sans" panose="020B0604020202020204" charset="0"/>
      <p:regular r:id="rId57"/>
      <p:bold r:id="rId58"/>
    </p:embeddedFont>
    <p:embeddedFont>
      <p:font typeface="Cambria Math" panose="02040503050406030204" pitchFamily="18" charset="0"/>
      <p:regular r:id="rId59"/>
    </p:embeddedFont>
    <p:embeddedFont>
      <p:font typeface="微软雅黑" panose="020B0503020204020204" pitchFamily="34" charset="-122"/>
      <p:regular r:id="rId60"/>
      <p:bold r:id="rId61"/>
    </p:embeddedFont>
    <p:embeddedFont>
      <p:font typeface="宋体" panose="02010600030101010101" pitchFamily="2" charset="-122"/>
      <p:regular r:id="rId62"/>
    </p:embeddedFont>
  </p:embeddedFontLst>
  <p:custDataLst>
    <p:tags r:id="rId63"/>
  </p:custData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6637" autoAdjust="0"/>
  </p:normalViewPr>
  <p:slideViewPr>
    <p:cSldViewPr snapToGrid="0" snapToObjects="1">
      <p:cViewPr>
        <p:scale>
          <a:sx n="50" d="100"/>
          <a:sy n="50" d="100"/>
        </p:scale>
        <p:origin x="1284" y="116"/>
      </p:cViewPr>
      <p:guideLst/>
    </p:cSldViewPr>
  </p:slideViewPr>
  <p:outlineViewPr>
    <p:cViewPr>
      <p:scale>
        <a:sx n="33" d="100"/>
        <a:sy n="33" d="100"/>
      </p:scale>
      <p:origin x="0" y="-1812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9" d="100"/>
          <a:sy n="49" d="100"/>
        </p:scale>
        <p:origin x="2748" y="52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63" Type="http://schemas.openxmlformats.org/officeDocument/2006/relationships/tags" Target="tags/tag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font" Target="fonts/font3.fntdata"/><Relationship Id="rId66" Type="http://schemas.openxmlformats.org/officeDocument/2006/relationships/theme" Target="theme/theme1.xml"/><Relationship Id="rId5" Type="http://schemas.openxmlformats.org/officeDocument/2006/relationships/slide" Target="slides/slide1.xml"/><Relationship Id="rId61" Type="http://schemas.openxmlformats.org/officeDocument/2006/relationships/font" Target="fonts/font6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font" Target="fonts/font1.fntdata"/><Relationship Id="rId64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font" Target="fonts/font4.fntdata"/><Relationship Id="rId67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font" Target="fonts/font2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font" Target="fonts/font5.fntdata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5/26/2021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45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SPF является основным алгоритмом OSPF и используется для выбора предпочтительных маршрутов в сложной сети.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49778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48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Внедрение протокола маршрутизации по состоянию канала состоит в следующем: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Шаг 1: установка взаимосвязей между соседними маршрутизаторами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(отношения соседства).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Шаг 2: обмен информацией о статусе канала и синхронизация информации LSDB между соседними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Шаг 3: расчет оптимального пути.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Шаг 4: генерирование записей маршрутов на основе дерева самых коротких путей и загрузка записей маршрутизации в таблицу маршрутизации.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538441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143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77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0790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реальных проектах 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OSPF устанавливаются вручную. Убедитесь, что ID любых двух устройств в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OSPF отличаются друг от друга. Как правило, ID маршрутизатора устанавливается в соответствии с IP-адресом интерфейса (обычно 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loopback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интерфейса) на устройстве.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2277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20568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1650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Таблица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соседей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OSPF содержит большое количество ключевых данных, например ID маршрутизаторов и адреса интерфейсов соседних устройств. Более подробную информацию см. в разделе «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Принцип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работы OSPF».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20124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362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Дополнительную информацию об LSA см. в курсах HCIP-Datacom.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3381157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Дополнительную информацию о таблице маршрутизации OSPF см. в курсах HCIP-Datacom.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762787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11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37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9032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маршрутизатор OSPF принимает первый пакет Hello от другого маршрутизатора, маршрутизатор OSPF меняет статус Down на статус Init.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маршрутизатор OSPF принимает пакет Hello, в котором поле соседа содержит ID маршрутизатора, маршрутизатор OSPF меняет статус Init на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2-way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150028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соседний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 поменяет статус с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2-way</a:t>
            </a:r>
            <a:r>
              <a:rPr lang="ru-RU" dirty="0"/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Exstart, начинается выбор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ведущего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ведомого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маршрутизатора.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Первый пакет DD, отправленный от R1 в R2, пуст, и его порядковый номер X.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R2 также отправляет первый пакет DD в R1. В примерах, приведенных в этой презентации, порядковый номер первого пакета DD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Y.</a:t>
            </a:r>
          </a:p>
          <a:p>
            <a:pPr lvl="1"/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Выбор статуса ведущий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ведомый основывается на сравнении ID маршрутизаторов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Больший ID маршрутизатора указывает на более высокий приоритет. Идентификатор маршрутизатора R2 больше, чем у R1. Поэтому R2 становится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ведущим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устройством. После завершения согласования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 ролей ведущий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ведомый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статус R1 меняется с Exstart на Exchange.</a:t>
            </a:r>
          </a:p>
          <a:p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После того, как статус соседства на R1 изменится на Exchange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R1 отправляет новый пакет DD, содержащий описание своей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базы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LSDB. Порядковый номер пакета DD такой же, как у R2. После получения пакета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, на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R2 статус соседства меняется с Exstart на Exchange.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R2 отправляет новый пакет DD в R1. Пакет DD содержит описание собственной базы LSDB, а порядковый номер пакета DD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Y + 1.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качестве резервного маршрутизатора R1 должен подтверждать каждый пакет DD, отправленный R2. Порядковый номер пакета ответа такой же, как у пакета DD, отправленного R2.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отправки последнего пакета DD R1 изменяет статус соседства на Loading.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7628159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изменения статуса соседства на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Loading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R1 отправляет LSR на R2 для запроса LSA, которые обнаружены через пакеты DD в статусе Exchange, но не существуют в локальной базе LSDB.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получения LSU R2 отправляет LSU на R1. LSU содержит подробную информацию о запрошенных LSA.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R1 получает LSU, R1 отправляет ответ LSAck на R2.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ходе этого процесса R2 также отправляет запрос LSA в R1. Когда LSDB у обеих сторон становятся одинаковыми, статус соседства меняется на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что указывает на успешное установление отношений смежности.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9941555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Ниже приводятся поля, отображаемые в выводе команды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display ospf peer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OSPF Process 1 with Router ID 1.1.1.1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идентификатор локального процесса OSPF – 1, а ID локального маршрутизатора OSPF – 1.1.1.1.</a:t>
            </a:r>
          </a:p>
          <a:p>
            <a:pPr lvl="1"/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Area ID -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идентификатор области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соседнего маршрутизатора OSPF.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Address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адрес соседнего интерфейса.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 State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статус GR после включения OSPF GR. GR – это оптимизированная функция. Значение по умолчанию –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Normal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State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статус соседства. В нормальных случаях после завершения синхронизации LSDB сосед стабильно остается в состоянии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указывает, является ли локальное устройство главным или резервным устройством при обмене информацией о статусе канала.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Priority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приоритет соседнего маршрутизатора. Приоритет используется для выбора DR.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DR: выделенный маршрутизатор.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BDR: резервный выделенный маршрутизатор.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MTU: 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MTU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соседнего интерфейса.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Retrans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mer interval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интервал (в секундах), в рамках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которого осуществляется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повторная передача LSA.</a:t>
            </a:r>
          </a:p>
          <a:p>
            <a:pPr lvl="1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Authentication Sequence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порядковый номер аутентификации.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2357234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29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931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69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405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3073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Правило выбора: интерфейс с более высоким приоритетом OSPF DR становится DR 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сети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с множественным доступом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Если приоритеты (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 умолчанию значение равно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1) одинаковы, маршрутизатор (интерфейс) с более высоким ID маршрутизатора OSPF выбирается в качестве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lang="ru-RU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8340424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1255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могут быть классифицированы на магистральные и немагистральные.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это магистральная область. Все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кроме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0, называются немагистральными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областями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Взаимодействие между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областями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 чтобы предотвратить возникновение петлей между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областями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немагистральные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нельзя соединять напрямую друг с другом. Все немагистральные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соединяются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магистральной</a:t>
            </a:r>
            <a:r>
              <a:rPr lang="ru-RU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83222391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Внутренний маршрутизатор: все интерфейсы внутреннего маршрутизатора принадлежат одной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OSPF.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ABR: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интерфейсы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ABR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принадлежат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двум или более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областям,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но по крайней мере один интерфейс принадлежит магистральной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Магистральный маршрутизатор: по крайней мере один интерфейс магистрального маршрутизатора принадлежит магистральной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ASBR: обменивается информацией о маршрутизации с другими AS. Если маршрутизатор OSPF импортирует внешние маршруты, маршрутизатор является ASBR.</a:t>
            </a:r>
          </a:p>
          <a:p>
            <a:pPr lvl="0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3372340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Сети малых и средних предприятий имеют небольшое количество устройств маршрутизации и малый масштаб. Все устройства могут быть развернуты в одной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OSPF.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Сеть крупного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предприятия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имеет большое количество устройств маршрутизации и является иерархической. Поэтому рекомендуется развертывать OSPF с несколькими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областями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4167444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3840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 выбирается в следующем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порядке</a:t>
            </a:r>
            <a:r>
              <a:rPr lang="ru-RU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: в качестве </a:t>
            </a:r>
            <a:r>
              <a:rPr lang="en-US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маршрутизатора выбирается самый большой IP-адрес среди адресов </a:t>
            </a:r>
            <a:r>
              <a:rPr lang="en-US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loopback </a:t>
            </a:r>
            <a:r>
              <a:rPr lang="ru-RU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интерфейсо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Если </a:t>
            </a:r>
            <a:r>
              <a:rPr lang="en-US" u="none" dirty="0">
                <a:latin typeface="Arial" panose="020B0604020202020204" pitchFamily="34" charset="0"/>
                <a:cs typeface="Arial" panose="020B0604020202020204" pitchFamily="34" charset="0"/>
              </a:rPr>
              <a:t>loopback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 интерфейсы не сконфигурированы</a:t>
            </a:r>
            <a:r>
              <a:rPr lang="ru-RU" u="sng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качестве ID маршрутизатора выбирается самый большой IP-адрес среди адресов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физических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интерфейсов.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747408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9866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21545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9966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 R2.</a:t>
            </a:r>
          </a:p>
          <a:p>
            <a:pPr lvl="1"/>
            <a:r>
              <a:rPr lang="en-US" dirty="0"/>
              <a:t>[R2] interface GigabitEthernet 0/0/0</a:t>
            </a:r>
            <a:br>
              <a:rPr lang="en-US" dirty="0"/>
            </a:br>
            <a:r>
              <a:rPr lang="en-US" dirty="0"/>
              <a:t>[R2-GigabitEthernet0/0/0] ip address 10.1.12.2 30</a:t>
            </a:r>
            <a:br>
              <a:rPr lang="en-US" dirty="0"/>
            </a:br>
            <a:r>
              <a:rPr lang="en-US" dirty="0"/>
              <a:t>[R2-GigabitEthernet0/0/0] interface GigabitEthernet 0/0/1</a:t>
            </a:r>
            <a:br>
              <a:rPr lang="en-US" dirty="0"/>
            </a:br>
            <a:r>
              <a:rPr lang="en-US" dirty="0"/>
              <a:t>[R2-GigabitEthernet0/0/1] ip address 10.1.</a:t>
            </a:r>
            <a:r>
              <a:rPr lang="en-US" altLang="zh-CN" dirty="0"/>
              <a:t>23</a:t>
            </a:r>
            <a:r>
              <a:rPr lang="en-US" dirty="0"/>
              <a:t>.</a:t>
            </a:r>
            <a:r>
              <a:rPr lang="en-US" altLang="zh-CN" dirty="0"/>
              <a:t>1</a:t>
            </a:r>
            <a:r>
              <a:rPr lang="en-US" dirty="0"/>
              <a:t> 30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374124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02343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1121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11565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8760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BD</a:t>
            </a:r>
          </a:p>
          <a:p>
            <a:pPr marL="228600" indent="-2286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ABD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7221590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47894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16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3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BGP использует алгоритм вектора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пути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который является модифицированной версией алгоритма вектора расстояния.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291946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225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Каждый маршрутизатор генерирует LSA, который описывает информацию о состоянии напрямую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подключенного интерфейса. LSA содержит стоимость интерфейса и взаимосвязь между маршрутизатором и соседними маршрутизаторами.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9971317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238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500" b="1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Revision Record</a:t>
            </a:r>
            <a:endParaRPr lang="zh-CN" altLang="en-US" sz="3500" b="1" baseline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2800" kern="1200" baseline="0" dirty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Do Not Print this Page</a:t>
            </a:r>
            <a:endParaRPr lang="zh-CN" altLang="en-US" sz="2800" kern="1200" baseline="0">
              <a:solidFill>
                <a:srgbClr val="4D4D4D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51216563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Course Code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 Version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Course Version</a:t>
                      </a: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293528"/>
              </p:ext>
            </p:extLst>
          </p:nvPr>
        </p:nvGraphicFramePr>
        <p:xfrm>
          <a:off x="1007533" y="2529867"/>
          <a:ext cx="10464800" cy="3527425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Author/ID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Date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Reviewer/ID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New</a:t>
                      </a:r>
                      <a:r>
                        <a:rPr kumimoji="1" lang="zh-CN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Update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Course Code</a:t>
            </a:r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Product</a:t>
            </a:r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0" name="文本占位符 7">
            <a:extLst>
              <a:ext uri="{FF2B5EF4-FFF2-40B4-BE49-F238E27FC236}">
                <a16:creationId xmlns:a16="http://schemas.microsoft.com/office/drawing/2014/main" xmlns="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:a16="http://schemas.microsoft.com/office/drawing/2014/main" xmlns="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5" name="文本占位符 7">
            <a:extLst>
              <a:ext uri="{FF2B5EF4-FFF2-40B4-BE49-F238E27FC236}">
                <a16:creationId xmlns:a16="http://schemas.microsoft.com/office/drawing/2014/main" xmlns="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56" name="文本占位符 7">
            <a:extLst>
              <a:ext uri="{FF2B5EF4-FFF2-40B4-BE49-F238E27FC236}">
                <a16:creationId xmlns:a16="http://schemas.microsoft.com/office/drawing/2014/main" xmlns="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57" name="文本占位符 7">
            <a:extLst>
              <a:ext uri="{FF2B5EF4-FFF2-40B4-BE49-F238E27FC236}">
                <a16:creationId xmlns:a16="http://schemas.microsoft.com/office/drawing/2014/main" xmlns="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:a16="http://schemas.microsoft.com/office/drawing/2014/main" xmlns="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9" name="文本占位符 7">
            <a:extLst>
              <a:ext uri="{FF2B5EF4-FFF2-40B4-BE49-F238E27FC236}">
                <a16:creationId xmlns:a16="http://schemas.microsoft.com/office/drawing/2014/main" xmlns="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60" name="文本占位符 7">
            <a:extLst>
              <a:ext uri="{FF2B5EF4-FFF2-40B4-BE49-F238E27FC236}">
                <a16:creationId xmlns:a16="http://schemas.microsoft.com/office/drawing/2014/main" xmlns="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61" name="文本占位符 7">
            <a:extLst>
              <a:ext uri="{FF2B5EF4-FFF2-40B4-BE49-F238E27FC236}">
                <a16:creationId xmlns:a16="http://schemas.microsoft.com/office/drawing/2014/main" xmlns="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62" name="文本占位符 7">
            <a:extLst>
              <a:ext uri="{FF2B5EF4-FFF2-40B4-BE49-F238E27FC236}">
                <a16:creationId xmlns:a16="http://schemas.microsoft.com/office/drawing/2014/main" xmlns="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Tx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/>
              <a:t>Question description.</a:t>
            </a:r>
          </a:p>
          <a:p>
            <a:pPr lvl="1"/>
            <a:endParaRPr lang="en-US" altLang="zh-CN"/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166540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auto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Тест</a:t>
            </a:r>
            <a:endParaRPr lang="en-US" altLang="zh-CN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/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/>
          <p:nvPr userDrawn="1"/>
        </p:nvSpPr>
        <p:spPr bwMode="auto">
          <a:xfrm>
            <a:off x="3288528" y="296368"/>
            <a:ext cx="8892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/>
          <p:nvPr userDrawn="1"/>
        </p:nvSpPr>
        <p:spPr bwMode="auto">
          <a:xfrm>
            <a:off x="3180516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Click here to edit summary</a:t>
            </a:r>
            <a:endParaRPr lang="zh-CN" altLang="en-US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en-US" altLang="zh-CN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</a:p>
        </p:txBody>
      </p:sp>
      <p:sp>
        <p:nvSpPr>
          <p:cNvPr id="13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50541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Краткий обзор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/>
              <a:t>Click to edit</a:t>
            </a:r>
            <a:endParaRPr lang="zh-CN" altLang="en-US"/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More information for trainees</a:t>
            </a:r>
            <a:endParaRPr lang="zh-CN" alt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More Information</a:t>
            </a:r>
          </a:p>
        </p:txBody>
      </p:sp>
      <p:sp>
        <p:nvSpPr>
          <p:cNvPr id="14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</a:p>
        </p:txBody>
      </p:sp>
      <p:sp>
        <p:nvSpPr>
          <p:cNvPr id="16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7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>
            <a:fillRect/>
          </a:stretch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148952" y="2637135"/>
            <a:ext cx="3894096" cy="1598831"/>
            <a:chOff x="4302972" y="2345035"/>
            <a:chExt cx="3895617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4578036" y="2345035"/>
              <a:ext cx="3345491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Спасибо!</a:t>
              </a:r>
              <a:endParaRPr lang="en-US" altLang="zh-CN" sz="5398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>
            <a:fillRect/>
          </a:stretch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5143067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Copyright © 2020 Huawei Technologies Co., Ltd. </a:t>
            </a:r>
            <a:r>
              <a:rPr lang="ru-RU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/>
              <a:t>The chapter describes ...</a:t>
            </a:r>
            <a:endParaRPr lang="zh-CN" altLang="en-US"/>
          </a:p>
        </p:txBody>
      </p:sp>
      <p:sp>
        <p:nvSpPr>
          <p:cNvPr id="2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376264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Введение</a:t>
            </a:r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Цели</a:t>
            </a:r>
            <a:endParaRPr lang="en-US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/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/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024336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Tx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一级目录一</a:t>
            </a:r>
            <a:endParaRPr lang="en-US" altLang="zh-CN"/>
          </a:p>
          <a:p>
            <a:pPr marL="653788" lvl="1" indent="-457017">
              <a:buSzTx/>
              <a:buFont typeface="+mj-lt"/>
              <a:buAutoNum type="arabicPeriod"/>
            </a:pP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一级目录二</a:t>
            </a: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一级目录三</a:t>
            </a: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一级目录四</a:t>
            </a:r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en-US" altLang="zh-CN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</a:p>
        </p:txBody>
      </p:sp>
      <p:sp>
        <p:nvSpPr>
          <p:cNvPr id="12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here to edit</a:t>
            </a:r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</a:t>
            </a:r>
            <a:endParaRPr lang="zh-CN" altLang="en-US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r>
              <a:rPr lang="en-US" altLang="zh-CN"/>
              <a:t>0</a:t>
            </a:r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16405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4704805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Huawei Technologies Co., Ltd. </a:t>
            </a:r>
            <a:r>
              <a: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ransition/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50000"/>
        <a:buFont typeface="Wingdings" panose="05000000000000000000" pitchFamily="2" charset="2"/>
        <a:buChar char="p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Основы OSPF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518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530F379C-FF94-4CEA-8745-39716F1E078F}"/>
              </a:ext>
            </a:extLst>
          </p:cNvPr>
          <p:cNvSpPr/>
          <p:nvPr/>
        </p:nvSpPr>
        <p:spPr>
          <a:xfrm>
            <a:off x="7061200" y="4347820"/>
            <a:ext cx="2451100" cy="1752600"/>
          </a:xfrm>
          <a:custGeom>
            <a:avLst/>
            <a:gdLst>
              <a:gd name="connsiteX0" fmla="*/ 2451100 w 2451100"/>
              <a:gd name="connsiteY0" fmla="*/ 63500 h 1752600"/>
              <a:gd name="connsiteX1" fmla="*/ 482600 w 2451100"/>
              <a:gd name="connsiteY1" fmla="*/ 0 h 1752600"/>
              <a:gd name="connsiteX2" fmla="*/ 0 w 2451100"/>
              <a:gd name="connsiteY2" fmla="*/ 342900 h 1752600"/>
              <a:gd name="connsiteX3" fmla="*/ 1422400 w 2451100"/>
              <a:gd name="connsiteY3" fmla="*/ 1752600 h 175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1100" h="1752600">
                <a:moveTo>
                  <a:pt x="2451100" y="63500"/>
                </a:moveTo>
                <a:lnTo>
                  <a:pt x="482600" y="0"/>
                </a:lnTo>
                <a:lnTo>
                  <a:pt x="0" y="342900"/>
                </a:lnTo>
                <a:lnTo>
                  <a:pt x="1422400" y="1752600"/>
                </a:lnTo>
              </a:path>
            </a:pathLst>
          </a:custGeom>
          <a:gradFill flip="none" rotWithShape="1">
            <a:gsLst>
              <a:gs pos="35000">
                <a:schemeClr val="accent1">
                  <a:lumMod val="5000"/>
                  <a:lumOff val="95000"/>
                </a:schemeClr>
              </a:gs>
              <a:gs pos="72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2DCFDB38-5FBF-4EA1-9E9F-CC3A433FDB60}"/>
              </a:ext>
            </a:extLst>
          </p:cNvPr>
          <p:cNvSpPr/>
          <p:nvPr/>
        </p:nvSpPr>
        <p:spPr>
          <a:xfrm>
            <a:off x="8126236" y="4429709"/>
            <a:ext cx="2820271" cy="1986675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51126679-0209-4D72-836F-39B6A0F17F99}"/>
              </a:ext>
            </a:extLst>
          </p:cNvPr>
          <p:cNvCxnSpPr>
            <a:stCxn id="54" idx="3"/>
            <a:endCxn id="52" idx="7"/>
          </p:cNvCxnSpPr>
          <p:nvPr/>
        </p:nvCxnSpPr>
        <p:spPr>
          <a:xfrm flipV="1">
            <a:off x="8391111" y="4690342"/>
            <a:ext cx="1234356" cy="82579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EBDC2C30-5356-4161-81B2-7370750F965A}"/>
              </a:ext>
            </a:extLst>
          </p:cNvPr>
          <p:cNvCxnSpPr>
            <a:stCxn id="54" idx="1"/>
            <a:endCxn id="53" idx="5"/>
          </p:cNvCxnSpPr>
          <p:nvPr/>
        </p:nvCxnSpPr>
        <p:spPr>
          <a:xfrm>
            <a:off x="8391111" y="5337942"/>
            <a:ext cx="1234356" cy="88439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037FB0F0-042A-40E0-8E2D-6CD4E8845CAF}"/>
              </a:ext>
            </a:extLst>
          </p:cNvPr>
          <p:cNvCxnSpPr>
            <a:stCxn id="56" idx="3"/>
            <a:endCxn id="53" idx="3"/>
          </p:cNvCxnSpPr>
          <p:nvPr/>
        </p:nvCxnSpPr>
        <p:spPr>
          <a:xfrm flipH="1">
            <a:off x="9447277" y="5516132"/>
            <a:ext cx="1056166" cy="706209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对话气泡: 矩形 68">
            <a:extLst>
              <a:ext uri="{FF2B5EF4-FFF2-40B4-BE49-F238E27FC236}">
                <a16:creationId xmlns:a16="http://schemas.microsoft.com/office/drawing/2014/main" xmlns="" id="{E6D89D4F-E061-4811-B142-74FB634BB4CF}"/>
              </a:ext>
            </a:extLst>
          </p:cNvPr>
          <p:cNvSpPr/>
          <p:nvPr/>
        </p:nvSpPr>
        <p:spPr>
          <a:xfrm>
            <a:off x="7862849" y="2997262"/>
            <a:ext cx="3851206" cy="1494911"/>
          </a:xfrm>
          <a:prstGeom prst="wedgeRectCallout">
            <a:avLst>
              <a:gd name="adj1" fmla="val -56602"/>
              <a:gd name="adj2" fmla="val 32964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>
          <a:xfrm>
            <a:off x="442913" y="1312851"/>
            <a:ext cx="11306175" cy="4680000"/>
          </a:xfrm>
        </p:spPr>
        <p:txBody>
          <a:bodyPr/>
          <a:lstStyle/>
          <a:p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Каждый маршрутизатор использует алгоритм </a:t>
            </a:r>
            <a:r>
              <a:rPr lang="ru-RU" altLang="zh-CN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SPF </a:t>
            </a:r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Shortest Path First</a:t>
            </a:r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) и информацию LSDB для расчета маршрутов. Каждый маршрутизатор вычисляет дерево кратчайших путей (без петель) до сетей назначения, в котором он является </a:t>
            </a:r>
            <a:r>
              <a:rPr lang="ru-RU" altLang="zh-CN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корнем. </a:t>
            </a:r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С помощью этого дерева маршрутизатор определяет оптимальный маршрут к каждой подсети.</a:t>
            </a: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A7517-4E72-40D7-9DB3-CBA4D0A28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00" y="452604"/>
            <a:ext cx="10154288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 маршрутизации по состоянию канала – расчет SPF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375629C-45FA-41AB-879A-C7B2CEA103FD}"/>
              </a:ext>
            </a:extLst>
          </p:cNvPr>
          <p:cNvGrpSpPr/>
          <p:nvPr/>
        </p:nvGrpSpPr>
        <p:grpSpPr>
          <a:xfrm>
            <a:off x="3912352" y="3223931"/>
            <a:ext cx="595902" cy="3105869"/>
            <a:chOff x="5642527" y="3219690"/>
            <a:chExt cx="595902" cy="310586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7CDE09C-371B-4E89-875C-68E769622B1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527" y="3219690"/>
              <a:ext cx="540000" cy="44280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15DF069-3A8C-4489-9BAE-D7A93CF7FA80}"/>
                </a:ext>
              </a:extLst>
            </p:cNvPr>
            <p:cNvSpPr txBox="1"/>
            <p:nvPr/>
          </p:nvSpPr>
          <p:spPr>
            <a:xfrm>
              <a:off x="5698429" y="3680732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B4449D26-6555-499B-AB0B-EBE6E66D2507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527" y="5576744"/>
              <a:ext cx="540000" cy="442800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7EFDAB0-917D-4C4F-849A-249F96C4DA14}"/>
                </a:ext>
              </a:extLst>
            </p:cNvPr>
            <p:cNvSpPr txBox="1"/>
            <p:nvPr/>
          </p:nvSpPr>
          <p:spPr>
            <a:xfrm>
              <a:off x="5695409" y="5987005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R4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C6EBBD-2E4E-4529-8E0D-AEBB052C71C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54" y="4307438"/>
            <a:ext cx="540000" cy="4428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926C67A-7165-4B4C-AF1C-51DB60DAB0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152" y="4307438"/>
            <a:ext cx="540000" cy="44280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893F547-5CA0-4F2B-8CDB-74D1C75B3AA5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1410454" y="3445331"/>
            <a:ext cx="2501898" cy="10835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AC81503-2438-488E-AFBC-4BAD13F55571}"/>
              </a:ext>
            </a:extLst>
          </p:cNvPr>
          <p:cNvCxnSpPr>
            <a:stCxn id="7" idx="1"/>
            <a:endCxn id="6" idx="3"/>
          </p:cNvCxnSpPr>
          <p:nvPr/>
        </p:nvCxnSpPr>
        <p:spPr>
          <a:xfrm flipH="1" flipV="1">
            <a:off x="4452352" y="3445331"/>
            <a:ext cx="2557800" cy="10835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409FD4B-8224-4A02-96F0-20818D56001A}"/>
              </a:ext>
            </a:extLst>
          </p:cNvPr>
          <p:cNvCxnSpPr>
            <a:stCxn id="31" idx="1"/>
            <a:endCxn id="5" idx="3"/>
          </p:cNvCxnSpPr>
          <p:nvPr/>
        </p:nvCxnSpPr>
        <p:spPr>
          <a:xfrm flipH="1" flipV="1">
            <a:off x="1410454" y="4528838"/>
            <a:ext cx="2501898" cy="12735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BFB2BF5-9CF0-4EC7-B840-B9D46BE2A3A8}"/>
              </a:ext>
            </a:extLst>
          </p:cNvPr>
          <p:cNvCxnSpPr>
            <a:stCxn id="7" idx="1"/>
            <a:endCxn id="31" idx="3"/>
          </p:cNvCxnSpPr>
          <p:nvPr/>
        </p:nvCxnSpPr>
        <p:spPr>
          <a:xfrm flipH="1">
            <a:off x="4452352" y="4528838"/>
            <a:ext cx="2557800" cy="12735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947F26-D0D6-46F2-BF72-0FE884444B15}"/>
              </a:ext>
            </a:extLst>
          </p:cNvPr>
          <p:cNvSpPr txBox="1"/>
          <p:nvPr/>
        </p:nvSpPr>
        <p:spPr>
          <a:xfrm>
            <a:off x="933084" y="483792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935E4EB-63B0-44AE-8029-A800A21BB4B7}"/>
              </a:ext>
            </a:extLst>
          </p:cNvPr>
          <p:cNvSpPr txBox="1"/>
          <p:nvPr/>
        </p:nvSpPr>
        <p:spPr>
          <a:xfrm>
            <a:off x="7021142" y="4827057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0074644-E740-430C-A59A-42B521753241}"/>
              </a:ext>
            </a:extLst>
          </p:cNvPr>
          <p:cNvSpPr txBox="1"/>
          <p:nvPr/>
        </p:nvSpPr>
        <p:spPr>
          <a:xfrm rot="20260452">
            <a:off x="2184405" y="3866562"/>
            <a:ext cx="1697804" cy="363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 Мбит/с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4EAE70C-F60A-44D8-894B-39F1FA61E66B}"/>
              </a:ext>
            </a:extLst>
          </p:cNvPr>
          <p:cNvSpPr txBox="1"/>
          <p:nvPr/>
        </p:nvSpPr>
        <p:spPr>
          <a:xfrm rot="19958813">
            <a:off x="4702081" y="4818393"/>
            <a:ext cx="1697804" cy="363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1000 Мбит/с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7CF51D9-812B-4E47-B963-5172379FB09A}"/>
              </a:ext>
            </a:extLst>
          </p:cNvPr>
          <p:cNvSpPr txBox="1"/>
          <p:nvPr/>
        </p:nvSpPr>
        <p:spPr>
          <a:xfrm rot="1354857">
            <a:off x="4537717" y="3878011"/>
            <a:ext cx="1697804" cy="363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1,544 Мбит/с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69AE230-7B0A-42B8-AEC3-4B1926B95AE9}"/>
              </a:ext>
            </a:extLst>
          </p:cNvPr>
          <p:cNvSpPr txBox="1"/>
          <p:nvPr/>
        </p:nvSpPr>
        <p:spPr>
          <a:xfrm rot="1514838">
            <a:off x="2115221" y="4907198"/>
            <a:ext cx="1697804" cy="3630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 Мбит/с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7E27F8A-9991-4A7E-A58D-E4611DE92F43}"/>
              </a:ext>
            </a:extLst>
          </p:cNvPr>
          <p:cNvSpPr txBox="1"/>
          <p:nvPr/>
        </p:nvSpPr>
        <p:spPr>
          <a:xfrm>
            <a:off x="7917029" y="2992437"/>
            <a:ext cx="3556107" cy="6498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Каждый маршрутизатор вычисляет дерево кратчайших маршрутов, в котором он является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корнем.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52B2423-D31F-4CE6-8043-A227671F1C3C}"/>
              </a:ext>
            </a:extLst>
          </p:cNvPr>
          <p:cNvSpPr/>
          <p:nvPr/>
        </p:nvSpPr>
        <p:spPr>
          <a:xfrm>
            <a:off x="794956" y="3831129"/>
            <a:ext cx="844118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C602768-20C5-4F4D-8376-33111105344F}"/>
              </a:ext>
            </a:extLst>
          </p:cNvPr>
          <p:cNvSpPr/>
          <p:nvPr/>
        </p:nvSpPr>
        <p:spPr>
          <a:xfrm>
            <a:off x="3778629" y="627823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44A987-6A88-490D-B936-0229F235AB62}"/>
              </a:ext>
            </a:extLst>
          </p:cNvPr>
          <p:cNvSpPr/>
          <p:nvPr/>
        </p:nvSpPr>
        <p:spPr>
          <a:xfrm>
            <a:off x="3778629" y="279491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D371C85-E924-4C45-9C71-036D30DBAB06}"/>
              </a:ext>
            </a:extLst>
          </p:cNvPr>
          <p:cNvSpPr/>
          <p:nvPr/>
        </p:nvSpPr>
        <p:spPr>
          <a:xfrm>
            <a:off x="6960048" y="3831129"/>
            <a:ext cx="771712" cy="3853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23" name="弧形 22">
            <a:extLst>
              <a:ext uri="{FF2B5EF4-FFF2-40B4-BE49-F238E27FC236}">
                <a16:creationId xmlns:a16="http://schemas.microsoft.com/office/drawing/2014/main" xmlns="" id="{955C118F-31BD-4788-AA32-FDFAF118A897}"/>
              </a:ext>
            </a:extLst>
          </p:cNvPr>
          <p:cNvSpPr/>
          <p:nvPr/>
        </p:nvSpPr>
        <p:spPr>
          <a:xfrm>
            <a:off x="4536985" y="2936496"/>
            <a:ext cx="354768" cy="354768"/>
          </a:xfrm>
          <a:prstGeom prst="arc">
            <a:avLst>
              <a:gd name="adj1" fmla="val 14538238"/>
              <a:gd name="adj2" fmla="val 12397908"/>
            </a:avLst>
          </a:prstGeom>
          <a:ln w="38100">
            <a:solidFill>
              <a:srgbClr val="EC706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弧形 46">
            <a:extLst>
              <a:ext uri="{FF2B5EF4-FFF2-40B4-BE49-F238E27FC236}">
                <a16:creationId xmlns:a16="http://schemas.microsoft.com/office/drawing/2014/main" xmlns="" id="{76C52840-CC3E-4408-A7E5-DABC8257EAE5}"/>
              </a:ext>
            </a:extLst>
          </p:cNvPr>
          <p:cNvSpPr/>
          <p:nvPr/>
        </p:nvSpPr>
        <p:spPr>
          <a:xfrm>
            <a:off x="4536985" y="6056834"/>
            <a:ext cx="354768" cy="354768"/>
          </a:xfrm>
          <a:prstGeom prst="arc">
            <a:avLst>
              <a:gd name="adj1" fmla="val 14538238"/>
              <a:gd name="adj2" fmla="val 12397908"/>
            </a:avLst>
          </a:prstGeom>
          <a:ln w="38100">
            <a:solidFill>
              <a:srgbClr val="EC706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弧形 48">
            <a:extLst>
              <a:ext uri="{FF2B5EF4-FFF2-40B4-BE49-F238E27FC236}">
                <a16:creationId xmlns:a16="http://schemas.microsoft.com/office/drawing/2014/main" xmlns="" id="{CE486B30-36D3-472A-B1E2-B1FFB75CD1E5}"/>
              </a:ext>
            </a:extLst>
          </p:cNvPr>
          <p:cNvSpPr/>
          <p:nvPr/>
        </p:nvSpPr>
        <p:spPr>
          <a:xfrm>
            <a:off x="6706064" y="3642268"/>
            <a:ext cx="354768" cy="354768"/>
          </a:xfrm>
          <a:prstGeom prst="arc">
            <a:avLst>
              <a:gd name="adj1" fmla="val 14538238"/>
              <a:gd name="adj2" fmla="val 12397908"/>
            </a:avLst>
          </a:prstGeom>
          <a:ln w="38100">
            <a:solidFill>
              <a:srgbClr val="EC706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弧形 49">
            <a:extLst>
              <a:ext uri="{FF2B5EF4-FFF2-40B4-BE49-F238E27FC236}">
                <a16:creationId xmlns:a16="http://schemas.microsoft.com/office/drawing/2014/main" xmlns="" id="{59B0671E-882C-4D33-BB3D-259DECD524D5}"/>
              </a:ext>
            </a:extLst>
          </p:cNvPr>
          <p:cNvSpPr/>
          <p:nvPr/>
        </p:nvSpPr>
        <p:spPr>
          <a:xfrm>
            <a:off x="1381763" y="3642268"/>
            <a:ext cx="354768" cy="354768"/>
          </a:xfrm>
          <a:prstGeom prst="arc">
            <a:avLst>
              <a:gd name="adj1" fmla="val 14538238"/>
              <a:gd name="adj2" fmla="val 12397908"/>
            </a:avLst>
          </a:prstGeom>
          <a:ln w="38100">
            <a:solidFill>
              <a:srgbClr val="EC706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Oval 4">
            <a:extLst>
              <a:ext uri="{FF2B5EF4-FFF2-40B4-BE49-F238E27FC236}">
                <a16:creationId xmlns:a16="http://schemas.microsoft.com/office/drawing/2014/main" xmlns="" id="{0CA5DAFD-F1D4-4ED2-A364-A28C9CB09446}"/>
              </a:ext>
            </a:extLst>
          </p:cNvPr>
          <p:cNvSpPr>
            <a:spLocks noChangeAspect="1"/>
          </p:cNvSpPr>
          <p:nvPr/>
        </p:nvSpPr>
        <p:spPr>
          <a:xfrm>
            <a:off x="9410372" y="4653437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53" name="Oval 4">
            <a:extLst>
              <a:ext uri="{FF2B5EF4-FFF2-40B4-BE49-F238E27FC236}">
                <a16:creationId xmlns:a16="http://schemas.microsoft.com/office/drawing/2014/main" xmlns="" id="{D07D4349-BDB5-4FB8-AD9D-C09B57F33768}"/>
              </a:ext>
            </a:extLst>
          </p:cNvPr>
          <p:cNvSpPr>
            <a:spLocks noChangeAspect="1"/>
          </p:cNvSpPr>
          <p:nvPr/>
        </p:nvSpPr>
        <p:spPr>
          <a:xfrm>
            <a:off x="9410372" y="6007246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4</a:t>
            </a:r>
          </a:p>
        </p:txBody>
      </p:sp>
      <p:sp>
        <p:nvSpPr>
          <p:cNvPr id="54" name="Oval 4">
            <a:extLst>
              <a:ext uri="{FF2B5EF4-FFF2-40B4-BE49-F238E27FC236}">
                <a16:creationId xmlns:a16="http://schemas.microsoft.com/office/drawing/2014/main" xmlns="" id="{7D8D78A3-9F54-4223-AC0A-1B0A90CD7D86}"/>
              </a:ext>
            </a:extLst>
          </p:cNvPr>
          <p:cNvSpPr>
            <a:spLocks noChangeAspect="1"/>
          </p:cNvSpPr>
          <p:nvPr/>
        </p:nvSpPr>
        <p:spPr>
          <a:xfrm>
            <a:off x="8354206" y="5301037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56" name="Oval 4">
            <a:extLst>
              <a:ext uri="{FF2B5EF4-FFF2-40B4-BE49-F238E27FC236}">
                <a16:creationId xmlns:a16="http://schemas.microsoft.com/office/drawing/2014/main" xmlns="" id="{F4FC610B-C599-45C0-AD41-203CA0D803FE}"/>
              </a:ext>
            </a:extLst>
          </p:cNvPr>
          <p:cNvSpPr>
            <a:spLocks noChangeAspect="1"/>
          </p:cNvSpPr>
          <p:nvPr/>
        </p:nvSpPr>
        <p:spPr>
          <a:xfrm>
            <a:off x="10466538" y="5301037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211017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对话气泡: 矩形 68">
            <a:extLst>
              <a:ext uri="{FF2B5EF4-FFF2-40B4-BE49-F238E27FC236}">
                <a16:creationId xmlns:a16="http://schemas.microsoft.com/office/drawing/2014/main" xmlns="" id="{E6D89D4F-E061-4811-B142-74FB634BB4CF}"/>
              </a:ext>
            </a:extLst>
          </p:cNvPr>
          <p:cNvSpPr/>
          <p:nvPr/>
        </p:nvSpPr>
        <p:spPr>
          <a:xfrm>
            <a:off x="7778175" y="2144995"/>
            <a:ext cx="3844865" cy="940037"/>
          </a:xfrm>
          <a:prstGeom prst="wedgeRectCallout">
            <a:avLst>
              <a:gd name="adj1" fmla="val -32943"/>
              <a:gd name="adj2" fmla="val 85915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конечном итоге маршрутизатор помещает лучшие маршруты </a:t>
            </a:r>
            <a:r>
              <a:rPr lang="ru-R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свою таблицу маршрутизации.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A7517-4E72-40D7-9DB3-CBA4D0A28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640" y="348998"/>
            <a:ext cx="10861360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 маршрутизации по состоянию канала – генерирование таблицы маршрутизации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8375629C-45FA-41AB-879A-C7B2CEA103FD}"/>
              </a:ext>
            </a:extLst>
          </p:cNvPr>
          <p:cNvGrpSpPr/>
          <p:nvPr/>
        </p:nvGrpSpPr>
        <p:grpSpPr>
          <a:xfrm>
            <a:off x="3912352" y="2965511"/>
            <a:ext cx="595902" cy="3105869"/>
            <a:chOff x="5642527" y="3219690"/>
            <a:chExt cx="595902" cy="3105869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D7CDE09C-371B-4E89-875C-68E769622B1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527" y="3219690"/>
              <a:ext cx="540000" cy="442800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15DF069-3A8C-4489-9BAE-D7A93CF7FA80}"/>
                </a:ext>
              </a:extLst>
            </p:cNvPr>
            <p:cNvSpPr txBox="1"/>
            <p:nvPr/>
          </p:nvSpPr>
          <p:spPr>
            <a:xfrm>
              <a:off x="5698429" y="3680732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B4449D26-6555-499B-AB0B-EBE6E66D2507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527" y="5576744"/>
              <a:ext cx="540000" cy="442800"/>
            </a:xfrm>
            <a:prstGeom prst="rect">
              <a:avLst/>
            </a:prstGeom>
          </p:spPr>
        </p:pic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17EFDAB0-917D-4C4F-849A-249F96C4DA14}"/>
                </a:ext>
              </a:extLst>
            </p:cNvPr>
            <p:cNvSpPr txBox="1"/>
            <p:nvPr/>
          </p:nvSpPr>
          <p:spPr>
            <a:xfrm>
              <a:off x="5695409" y="5987005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R4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2C6EBBD-2E4E-4529-8E0D-AEBB052C71C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54" y="4049018"/>
            <a:ext cx="540000" cy="4428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926C67A-7165-4B4C-AF1C-51DB60DAB06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152" y="4049018"/>
            <a:ext cx="540000" cy="44280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893F547-5CA0-4F2B-8CDB-74D1C75B3AA5}"/>
              </a:ext>
            </a:extLst>
          </p:cNvPr>
          <p:cNvCxnSpPr>
            <a:stCxn id="6" idx="1"/>
            <a:endCxn id="5" idx="3"/>
          </p:cNvCxnSpPr>
          <p:nvPr/>
        </p:nvCxnSpPr>
        <p:spPr>
          <a:xfrm flipH="1">
            <a:off x="1410454" y="3186911"/>
            <a:ext cx="2501898" cy="10835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AC81503-2438-488E-AFBC-4BAD13F55571}"/>
              </a:ext>
            </a:extLst>
          </p:cNvPr>
          <p:cNvCxnSpPr>
            <a:stCxn id="7" idx="1"/>
            <a:endCxn id="6" idx="3"/>
          </p:cNvCxnSpPr>
          <p:nvPr/>
        </p:nvCxnSpPr>
        <p:spPr>
          <a:xfrm flipH="1" flipV="1">
            <a:off x="4452352" y="3186911"/>
            <a:ext cx="2557800" cy="10835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1409FD4B-8224-4A02-96F0-20818D56001A}"/>
              </a:ext>
            </a:extLst>
          </p:cNvPr>
          <p:cNvCxnSpPr>
            <a:stCxn id="31" idx="1"/>
            <a:endCxn id="5" idx="3"/>
          </p:cNvCxnSpPr>
          <p:nvPr/>
        </p:nvCxnSpPr>
        <p:spPr>
          <a:xfrm flipH="1" flipV="1">
            <a:off x="1410454" y="4270418"/>
            <a:ext cx="2501898" cy="12735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BFB2BF5-9CF0-4EC7-B840-B9D46BE2A3A8}"/>
              </a:ext>
            </a:extLst>
          </p:cNvPr>
          <p:cNvCxnSpPr>
            <a:stCxn id="7" idx="1"/>
            <a:endCxn id="31" idx="3"/>
          </p:cNvCxnSpPr>
          <p:nvPr/>
        </p:nvCxnSpPr>
        <p:spPr>
          <a:xfrm flipH="1">
            <a:off x="4452352" y="4270418"/>
            <a:ext cx="2557800" cy="12735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947F26-D0D6-46F2-BF72-0FE884444B15}"/>
              </a:ext>
            </a:extLst>
          </p:cNvPr>
          <p:cNvSpPr txBox="1"/>
          <p:nvPr/>
        </p:nvSpPr>
        <p:spPr>
          <a:xfrm>
            <a:off x="933084" y="457950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935E4EB-63B0-44AE-8029-A800A21BB4B7}"/>
              </a:ext>
            </a:extLst>
          </p:cNvPr>
          <p:cNvSpPr txBox="1"/>
          <p:nvPr/>
        </p:nvSpPr>
        <p:spPr>
          <a:xfrm>
            <a:off x="7021142" y="4568637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A0074644-E740-430C-A59A-42B521753241}"/>
              </a:ext>
            </a:extLst>
          </p:cNvPr>
          <p:cNvSpPr txBox="1"/>
          <p:nvPr/>
        </p:nvSpPr>
        <p:spPr>
          <a:xfrm rot="20260452">
            <a:off x="2353120" y="3710990"/>
            <a:ext cx="1543458" cy="330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 Мбит/с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4EAE70C-F60A-44D8-894B-39F1FA61E66B}"/>
              </a:ext>
            </a:extLst>
          </p:cNvPr>
          <p:cNvSpPr txBox="1"/>
          <p:nvPr/>
        </p:nvSpPr>
        <p:spPr>
          <a:xfrm rot="19958813">
            <a:off x="4779254" y="4576477"/>
            <a:ext cx="1543458" cy="330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1000 Мбит/с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B7CF51D9-812B-4E47-B963-5172379FB09A}"/>
              </a:ext>
            </a:extLst>
          </p:cNvPr>
          <p:cNvSpPr txBox="1"/>
          <p:nvPr/>
        </p:nvSpPr>
        <p:spPr>
          <a:xfrm rot="1354857">
            <a:off x="4614890" y="3636095"/>
            <a:ext cx="1543458" cy="330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1,544 Мбит/с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69AE230-7B0A-42B8-AEC3-4B1926B95AE9}"/>
              </a:ext>
            </a:extLst>
          </p:cNvPr>
          <p:cNvSpPr txBox="1"/>
          <p:nvPr/>
        </p:nvSpPr>
        <p:spPr>
          <a:xfrm rot="1514838">
            <a:off x="2192394" y="4665282"/>
            <a:ext cx="1543458" cy="3300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100 Мбит/с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7E27F8A-9991-4A7E-A58D-E4611DE92F43}"/>
              </a:ext>
            </a:extLst>
          </p:cNvPr>
          <p:cNvSpPr txBox="1"/>
          <p:nvPr/>
        </p:nvSpPr>
        <p:spPr>
          <a:xfrm>
            <a:off x="7747716" y="2108196"/>
            <a:ext cx="4128525" cy="10911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 основе результатов расчета SPF каждый маршрутизатор помещает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маршруты в таблицу маршрутизации.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52B2423-D31F-4CE6-8043-A227671F1C3C}"/>
              </a:ext>
            </a:extLst>
          </p:cNvPr>
          <p:cNvSpPr/>
          <p:nvPr/>
        </p:nvSpPr>
        <p:spPr>
          <a:xfrm>
            <a:off x="682664" y="3572709"/>
            <a:ext cx="803288" cy="3192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C602768-20C5-4F4D-8376-33111105344F}"/>
              </a:ext>
            </a:extLst>
          </p:cNvPr>
          <p:cNvSpPr/>
          <p:nvPr/>
        </p:nvSpPr>
        <p:spPr>
          <a:xfrm>
            <a:off x="3778629" y="601981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44A987-6A88-490D-B936-0229F235AB62}"/>
              </a:ext>
            </a:extLst>
          </p:cNvPr>
          <p:cNvSpPr/>
          <p:nvPr/>
        </p:nvSpPr>
        <p:spPr>
          <a:xfrm>
            <a:off x="3778629" y="253649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D371C85-E924-4C45-9C71-036D30DBAB06}"/>
              </a:ext>
            </a:extLst>
          </p:cNvPr>
          <p:cNvSpPr/>
          <p:nvPr/>
        </p:nvSpPr>
        <p:spPr>
          <a:xfrm>
            <a:off x="6860318" y="3572709"/>
            <a:ext cx="790726" cy="3542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0858D2D-E770-4784-AB49-A3C712DCDDAA}"/>
              </a:ext>
            </a:extLst>
          </p:cNvPr>
          <p:cNvSpPr txBox="1"/>
          <p:nvPr/>
        </p:nvSpPr>
        <p:spPr>
          <a:xfrm>
            <a:off x="7747716" y="3588414"/>
            <a:ext cx="152399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маршрутизации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F43853C3-A390-473B-BD68-F2E0A4662D97}"/>
              </a:ext>
            </a:extLst>
          </p:cNvPr>
          <p:cNvSpPr txBox="1"/>
          <p:nvPr/>
        </p:nvSpPr>
        <p:spPr>
          <a:xfrm>
            <a:off x="1534244" y="3469860"/>
            <a:ext cx="1087036" cy="552284"/>
          </a:xfrm>
          <a:prstGeom prst="rect">
            <a:avLst/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маршру-тизации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F43853C3-A390-473B-BD68-F2E0A4662D97}"/>
              </a:ext>
            </a:extLst>
          </p:cNvPr>
          <p:cNvSpPr txBox="1"/>
          <p:nvPr/>
        </p:nvSpPr>
        <p:spPr>
          <a:xfrm>
            <a:off x="4654935" y="2444106"/>
            <a:ext cx="1044826" cy="552284"/>
          </a:xfrm>
          <a:prstGeom prst="rect">
            <a:avLst/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маршру-тизации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43853C3-A390-473B-BD68-F2E0A4662D97}"/>
              </a:ext>
            </a:extLst>
          </p:cNvPr>
          <p:cNvSpPr txBox="1"/>
          <p:nvPr/>
        </p:nvSpPr>
        <p:spPr>
          <a:xfrm>
            <a:off x="7707908" y="3451074"/>
            <a:ext cx="1060172" cy="552284"/>
          </a:xfrm>
          <a:prstGeom prst="rect">
            <a:avLst/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маршру-тизации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F43853C3-A390-473B-BD68-F2E0A4662D97}"/>
              </a:ext>
            </a:extLst>
          </p:cNvPr>
          <p:cNvSpPr txBox="1"/>
          <p:nvPr/>
        </p:nvSpPr>
        <p:spPr>
          <a:xfrm>
            <a:off x="4654935" y="5886906"/>
            <a:ext cx="1044826" cy="494844"/>
          </a:xfrm>
          <a:prstGeom prst="rect">
            <a:avLst/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Таблица маршрутизации</a:t>
            </a:r>
          </a:p>
        </p:txBody>
      </p:sp>
    </p:spTree>
    <p:extLst>
      <p:ext uri="{BB962C8B-B14F-4D97-AF65-F5344CB8AC3E}">
        <p14:creationId xmlns:p14="http://schemas.microsoft.com/office/powerpoint/2010/main" val="62041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Процесс работы протоколов маршрутизации по состоянию каналов</a:t>
            </a:r>
          </a:p>
        </p:txBody>
      </p:sp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115" y="1625548"/>
            <a:ext cx="540000" cy="44280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284" y="1625548"/>
            <a:ext cx="540000" cy="442800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709" y="2833525"/>
            <a:ext cx="540000" cy="442800"/>
          </a:xfrm>
          <a:prstGeom prst="rect">
            <a:avLst/>
          </a:prstGeom>
        </p:spPr>
      </p:pic>
      <p:cxnSp>
        <p:nvCxnSpPr>
          <p:cNvPr id="23" name="直接连接符 22"/>
          <p:cNvCxnSpPr>
            <a:stCxn id="22" idx="1"/>
            <a:endCxn id="20" idx="2"/>
          </p:cNvCxnSpPr>
          <p:nvPr/>
        </p:nvCxnSpPr>
        <p:spPr>
          <a:xfrm flipH="1" flipV="1">
            <a:off x="7755115" y="2068348"/>
            <a:ext cx="996594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22" idx="3"/>
            <a:endCxn id="21" idx="2"/>
          </p:cNvCxnSpPr>
          <p:nvPr/>
        </p:nvCxnSpPr>
        <p:spPr>
          <a:xfrm flipV="1">
            <a:off x="9291709" y="2068348"/>
            <a:ext cx="957575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1" idx="1"/>
            <a:endCxn id="20" idx="3"/>
          </p:cNvCxnSpPr>
          <p:nvPr/>
        </p:nvCxnSpPr>
        <p:spPr>
          <a:xfrm flipH="1">
            <a:off x="8025115" y="1846948"/>
            <a:ext cx="19541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8253412" y="1724357"/>
            <a:ext cx="1517084" cy="0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026985" y="1652372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0543835" y="1639938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06289" y="32675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cxnSp>
        <p:nvCxnSpPr>
          <p:cNvPr id="40" name="直接箭头连接符 39"/>
          <p:cNvCxnSpPr/>
          <p:nvPr/>
        </p:nvCxnSpPr>
        <p:spPr>
          <a:xfrm>
            <a:off x="7755115" y="2216586"/>
            <a:ext cx="868296" cy="889221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>
            <a:off x="9438764" y="2216586"/>
            <a:ext cx="810520" cy="838339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8107076" y="1187749"/>
            <a:ext cx="1747457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Информация о статусе канала</a:t>
            </a:r>
          </a:p>
        </p:txBody>
      </p:sp>
      <p:sp>
        <p:nvSpPr>
          <p:cNvPr id="49" name="文本框 48"/>
          <p:cNvSpPr txBox="1"/>
          <p:nvPr/>
        </p:nvSpPr>
        <p:spPr>
          <a:xfrm rot="2682494">
            <a:off x="7048148" y="2540860"/>
            <a:ext cx="1747457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Информация о статусе канала</a:t>
            </a:r>
          </a:p>
        </p:txBody>
      </p:sp>
      <p:sp>
        <p:nvSpPr>
          <p:cNvPr id="50" name="文本框 49"/>
          <p:cNvSpPr txBox="1"/>
          <p:nvPr/>
        </p:nvSpPr>
        <p:spPr>
          <a:xfrm rot="18884879">
            <a:off x="9218294" y="2487307"/>
            <a:ext cx="1747457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Информация о статусе канала</a:t>
            </a:r>
          </a:p>
        </p:txBody>
      </p:sp>
      <p:pic>
        <p:nvPicPr>
          <p:cNvPr id="54" name="图片 5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976" y="1625548"/>
            <a:ext cx="540000" cy="442800"/>
          </a:xfrm>
          <a:prstGeom prst="rect">
            <a:avLst/>
          </a:prstGeom>
        </p:spPr>
      </p:pic>
      <p:pic>
        <p:nvPicPr>
          <p:cNvPr id="55" name="图片 5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145" y="1625548"/>
            <a:ext cx="540000" cy="442800"/>
          </a:xfrm>
          <a:prstGeom prst="rect">
            <a:avLst/>
          </a:prstGeom>
        </p:spPr>
      </p:pic>
      <p:pic>
        <p:nvPicPr>
          <p:cNvPr id="56" name="图片 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570" y="2833525"/>
            <a:ext cx="540000" cy="442800"/>
          </a:xfrm>
          <a:prstGeom prst="rect">
            <a:avLst/>
          </a:prstGeom>
        </p:spPr>
      </p:pic>
      <p:cxnSp>
        <p:nvCxnSpPr>
          <p:cNvPr id="57" name="直接连接符 56"/>
          <p:cNvCxnSpPr>
            <a:stCxn id="56" idx="1"/>
            <a:endCxn id="54" idx="2"/>
          </p:cNvCxnSpPr>
          <p:nvPr/>
        </p:nvCxnSpPr>
        <p:spPr>
          <a:xfrm flipH="1" flipV="1">
            <a:off x="2008976" y="2068348"/>
            <a:ext cx="996594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56" idx="3"/>
            <a:endCxn id="55" idx="2"/>
          </p:cNvCxnSpPr>
          <p:nvPr/>
        </p:nvCxnSpPr>
        <p:spPr>
          <a:xfrm flipV="1">
            <a:off x="3545570" y="2068348"/>
            <a:ext cx="957575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5" idx="1"/>
            <a:endCxn id="54" idx="3"/>
          </p:cNvCxnSpPr>
          <p:nvPr/>
        </p:nvCxnSpPr>
        <p:spPr>
          <a:xfrm flipH="1">
            <a:off x="2278976" y="1846948"/>
            <a:ext cx="19541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箭头连接符 59"/>
          <p:cNvCxnSpPr/>
          <p:nvPr/>
        </p:nvCxnSpPr>
        <p:spPr>
          <a:xfrm>
            <a:off x="2507273" y="1773785"/>
            <a:ext cx="1517084" cy="0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280846" y="1652372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797696" y="1639938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3060150" y="32675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cxnSp>
        <p:nvCxnSpPr>
          <p:cNvPr id="64" name="直接箭头连接符 63"/>
          <p:cNvCxnSpPr/>
          <p:nvPr/>
        </p:nvCxnSpPr>
        <p:spPr>
          <a:xfrm>
            <a:off x="2008976" y="2216586"/>
            <a:ext cx="868296" cy="889221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 flipH="1">
            <a:off x="3692625" y="2216586"/>
            <a:ext cx="810520" cy="838339"/>
          </a:xfrm>
          <a:prstGeom prst="straightConnector1">
            <a:avLst/>
          </a:prstGeom>
          <a:ln w="25400">
            <a:solidFill>
              <a:srgbClr val="EC7061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2240886" y="1259042"/>
            <a:ext cx="208955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Установка отношений соседства</a:t>
            </a:r>
          </a:p>
        </p:txBody>
      </p:sp>
      <p:sp>
        <p:nvSpPr>
          <p:cNvPr id="67" name="文本框 66"/>
          <p:cNvSpPr txBox="1"/>
          <p:nvPr/>
        </p:nvSpPr>
        <p:spPr>
          <a:xfrm rot="2682494">
            <a:off x="1245450" y="2604063"/>
            <a:ext cx="1980005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Установка отношений соседства</a:t>
            </a:r>
          </a:p>
        </p:txBody>
      </p:sp>
      <p:sp>
        <p:nvSpPr>
          <p:cNvPr id="68" name="文本框 67"/>
          <p:cNvSpPr txBox="1"/>
          <p:nvPr/>
        </p:nvSpPr>
        <p:spPr>
          <a:xfrm rot="18884879">
            <a:off x="3367992" y="2491396"/>
            <a:ext cx="2036017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Установка отношений соседства</a:t>
            </a:r>
          </a:p>
        </p:txBody>
      </p:sp>
      <p:pic>
        <p:nvPicPr>
          <p:cNvPr id="72" name="图片 7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115" y="4295618"/>
            <a:ext cx="540000" cy="442800"/>
          </a:xfrm>
          <a:prstGeom prst="rect">
            <a:avLst/>
          </a:prstGeom>
        </p:spPr>
      </p:pic>
      <p:pic>
        <p:nvPicPr>
          <p:cNvPr id="73" name="图片 7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9284" y="4295618"/>
            <a:ext cx="540000" cy="442800"/>
          </a:xfrm>
          <a:prstGeom prst="rect">
            <a:avLst/>
          </a:prstGeom>
        </p:spPr>
      </p:pic>
      <p:pic>
        <p:nvPicPr>
          <p:cNvPr id="74" name="图片 7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709" y="5503595"/>
            <a:ext cx="540000" cy="442800"/>
          </a:xfrm>
          <a:prstGeom prst="rect">
            <a:avLst/>
          </a:prstGeom>
        </p:spPr>
      </p:pic>
      <p:cxnSp>
        <p:nvCxnSpPr>
          <p:cNvPr id="75" name="直接连接符 74"/>
          <p:cNvCxnSpPr>
            <a:stCxn id="74" idx="1"/>
            <a:endCxn id="72" idx="2"/>
          </p:cNvCxnSpPr>
          <p:nvPr/>
        </p:nvCxnSpPr>
        <p:spPr>
          <a:xfrm flipH="1" flipV="1">
            <a:off x="7755115" y="4738418"/>
            <a:ext cx="996594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74" idx="3"/>
            <a:endCxn id="73" idx="2"/>
          </p:cNvCxnSpPr>
          <p:nvPr/>
        </p:nvCxnSpPr>
        <p:spPr>
          <a:xfrm flipV="1">
            <a:off x="9291709" y="4738418"/>
            <a:ext cx="957575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73" idx="1"/>
            <a:endCxn id="72" idx="3"/>
          </p:cNvCxnSpPr>
          <p:nvPr/>
        </p:nvCxnSpPr>
        <p:spPr>
          <a:xfrm flipH="1">
            <a:off x="8025115" y="4517018"/>
            <a:ext cx="19541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78"/>
          <p:cNvSpPr txBox="1"/>
          <p:nvPr/>
        </p:nvSpPr>
        <p:spPr>
          <a:xfrm>
            <a:off x="7026985" y="4322442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0543835" y="4310008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8806289" y="593757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pic>
        <p:nvPicPr>
          <p:cNvPr id="91" name="图片 9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976" y="4295618"/>
            <a:ext cx="540000" cy="442800"/>
          </a:xfrm>
          <a:prstGeom prst="rect">
            <a:avLst/>
          </a:prstGeom>
        </p:spPr>
      </p:pic>
      <p:pic>
        <p:nvPicPr>
          <p:cNvPr id="92" name="图片 9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3145" y="4295618"/>
            <a:ext cx="540000" cy="442800"/>
          </a:xfrm>
          <a:prstGeom prst="rect">
            <a:avLst/>
          </a:prstGeom>
        </p:spPr>
      </p:pic>
      <p:pic>
        <p:nvPicPr>
          <p:cNvPr id="93" name="图片 9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570" y="5503595"/>
            <a:ext cx="540000" cy="442800"/>
          </a:xfrm>
          <a:prstGeom prst="rect">
            <a:avLst/>
          </a:prstGeom>
        </p:spPr>
      </p:pic>
      <p:cxnSp>
        <p:nvCxnSpPr>
          <p:cNvPr id="94" name="直接连接符 93"/>
          <p:cNvCxnSpPr>
            <a:stCxn id="93" idx="1"/>
            <a:endCxn id="91" idx="2"/>
          </p:cNvCxnSpPr>
          <p:nvPr/>
        </p:nvCxnSpPr>
        <p:spPr>
          <a:xfrm flipH="1" flipV="1">
            <a:off x="2008976" y="4738418"/>
            <a:ext cx="996594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93" idx="3"/>
            <a:endCxn id="92" idx="2"/>
          </p:cNvCxnSpPr>
          <p:nvPr/>
        </p:nvCxnSpPr>
        <p:spPr>
          <a:xfrm flipV="1">
            <a:off x="3545570" y="4738418"/>
            <a:ext cx="957575" cy="9865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92" idx="1"/>
            <a:endCxn id="91" idx="3"/>
          </p:cNvCxnSpPr>
          <p:nvPr/>
        </p:nvCxnSpPr>
        <p:spPr>
          <a:xfrm flipH="1">
            <a:off x="2278976" y="4517018"/>
            <a:ext cx="195416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1280846" y="4322442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4797696" y="4310008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3060150" y="593757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1111796" y="3887791"/>
            <a:ext cx="185957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Вычисление пути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505562" y="3887791"/>
            <a:ext cx="198083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Вычисление пути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1145136" y="5916989"/>
            <a:ext cx="190740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Вычисление пути</a:t>
            </a:r>
          </a:p>
        </p:txBody>
      </p:sp>
      <p:sp>
        <p:nvSpPr>
          <p:cNvPr id="104" name="梯形 12"/>
          <p:cNvSpPr/>
          <p:nvPr/>
        </p:nvSpPr>
        <p:spPr>
          <a:xfrm rot="5400000">
            <a:off x="3467159" y="5413086"/>
            <a:ext cx="972237" cy="815415"/>
          </a:xfrm>
          <a:custGeom>
            <a:avLst/>
            <a:gdLst>
              <a:gd name="connsiteX0" fmla="*/ 1961299 w 4800518"/>
              <a:gd name="connsiteY0" fmla="*/ 2021791 h 2021791"/>
              <a:gd name="connsiteX1" fmla="*/ 0 w 4800518"/>
              <a:gd name="connsiteY1" fmla="*/ 15240 h 2021791"/>
              <a:gd name="connsiteX2" fmla="*/ 4800518 w 4800518"/>
              <a:gd name="connsiteY2" fmla="*/ 0 h 2021791"/>
              <a:gd name="connsiteX3" fmla="*/ 2772069 w 4800518"/>
              <a:gd name="connsiteY3" fmla="*/ 2019868 h 2021791"/>
              <a:gd name="connsiteX4" fmla="*/ 1961299 w 4800518"/>
              <a:gd name="connsiteY4" fmla="*/ 2021791 h 202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0518" h="2021790">
                <a:moveTo>
                  <a:pt x="1961299" y="2021791"/>
                </a:moveTo>
                <a:lnTo>
                  <a:pt x="0" y="15240"/>
                </a:lnTo>
                <a:lnTo>
                  <a:pt x="4800518" y="0"/>
                </a:lnTo>
                <a:lnTo>
                  <a:pt x="2772069" y="2019868"/>
                </a:lnTo>
                <a:lnTo>
                  <a:pt x="1961299" y="202179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B0F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123256" y="5112079"/>
            <a:ext cx="1299778" cy="1277787"/>
          </a:xfrm>
          <a:prstGeom prst="ellipse">
            <a:avLst/>
          </a:prstGeom>
          <a:noFill/>
          <a:ln>
            <a:solidFill>
              <a:srgbClr val="15151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Oval 4"/>
          <p:cNvSpPr>
            <a:spLocks noChangeAspect="1"/>
          </p:cNvSpPr>
          <p:nvPr/>
        </p:nvSpPr>
        <p:spPr>
          <a:xfrm>
            <a:off x="4237252" y="5346267"/>
            <a:ext cx="282142" cy="28214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07" name="Oval 4"/>
          <p:cNvSpPr>
            <a:spLocks noChangeAspect="1"/>
          </p:cNvSpPr>
          <p:nvPr/>
        </p:nvSpPr>
        <p:spPr>
          <a:xfrm>
            <a:off x="5020927" y="5352151"/>
            <a:ext cx="282142" cy="28214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8" name="Oval 4"/>
          <p:cNvSpPr>
            <a:spLocks noChangeAspect="1"/>
          </p:cNvSpPr>
          <p:nvPr/>
        </p:nvSpPr>
        <p:spPr>
          <a:xfrm>
            <a:off x="4632074" y="6040653"/>
            <a:ext cx="282142" cy="282142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grpSp>
        <p:nvGrpSpPr>
          <p:cNvPr id="109" name="组合 108"/>
          <p:cNvGrpSpPr/>
          <p:nvPr/>
        </p:nvGrpSpPr>
        <p:grpSpPr>
          <a:xfrm>
            <a:off x="4528285" y="5390033"/>
            <a:ext cx="492642" cy="168920"/>
            <a:chOff x="5928528" y="1911781"/>
            <a:chExt cx="538143" cy="205252"/>
          </a:xfrm>
        </p:grpSpPr>
        <p:cxnSp>
          <p:nvCxnSpPr>
            <p:cNvPr id="110" name="直接箭头连接符 109"/>
            <p:cNvCxnSpPr/>
            <p:nvPr/>
          </p:nvCxnSpPr>
          <p:spPr>
            <a:xfrm>
              <a:off x="5928528" y="2117033"/>
              <a:ext cx="538143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/>
            <p:nvPr/>
          </p:nvCxnSpPr>
          <p:spPr>
            <a:xfrm flipH="1">
              <a:off x="5928528" y="1911781"/>
              <a:ext cx="530328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/>
          <p:cNvGrpSpPr/>
          <p:nvPr/>
        </p:nvGrpSpPr>
        <p:grpSpPr>
          <a:xfrm rot="2959008">
            <a:off x="4185745" y="5819001"/>
            <a:ext cx="492642" cy="168920"/>
            <a:chOff x="5928528" y="1911781"/>
            <a:chExt cx="538143" cy="205252"/>
          </a:xfrm>
        </p:grpSpPr>
        <p:cxnSp>
          <p:nvCxnSpPr>
            <p:cNvPr id="113" name="直接箭头连接符 112"/>
            <p:cNvCxnSpPr/>
            <p:nvPr/>
          </p:nvCxnSpPr>
          <p:spPr>
            <a:xfrm>
              <a:off x="5928528" y="2117033"/>
              <a:ext cx="538143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箭头连接符 113"/>
            <p:cNvCxnSpPr/>
            <p:nvPr/>
          </p:nvCxnSpPr>
          <p:spPr>
            <a:xfrm flipH="1">
              <a:off x="5928528" y="1911781"/>
              <a:ext cx="530328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5" name="组合 114"/>
          <p:cNvGrpSpPr/>
          <p:nvPr/>
        </p:nvGrpSpPr>
        <p:grpSpPr>
          <a:xfrm rot="17691156">
            <a:off x="4865969" y="5805220"/>
            <a:ext cx="492642" cy="168920"/>
            <a:chOff x="5928528" y="1911781"/>
            <a:chExt cx="538143" cy="205252"/>
          </a:xfrm>
        </p:grpSpPr>
        <p:cxnSp>
          <p:nvCxnSpPr>
            <p:cNvPr id="116" name="直接箭头连接符 115"/>
            <p:cNvCxnSpPr/>
            <p:nvPr/>
          </p:nvCxnSpPr>
          <p:spPr>
            <a:xfrm>
              <a:off x="5928528" y="2117033"/>
              <a:ext cx="538143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箭头连接符 116"/>
            <p:cNvCxnSpPr/>
            <p:nvPr/>
          </p:nvCxnSpPr>
          <p:spPr>
            <a:xfrm flipH="1">
              <a:off x="5928528" y="1911781"/>
              <a:ext cx="530328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圆角矩形 77"/>
          <p:cNvSpPr/>
          <p:nvPr/>
        </p:nvSpPr>
        <p:spPr>
          <a:xfrm>
            <a:off x="7343080" y="1262984"/>
            <a:ext cx="775633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LSDB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9861467" y="1262984"/>
            <a:ext cx="775633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LSDB</a:t>
            </a:r>
          </a:p>
        </p:txBody>
      </p:sp>
      <p:sp>
        <p:nvSpPr>
          <p:cNvPr id="84" name="圆角矩形 83"/>
          <p:cNvSpPr/>
          <p:nvPr/>
        </p:nvSpPr>
        <p:spPr>
          <a:xfrm>
            <a:off x="9248277" y="3342963"/>
            <a:ext cx="775633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LSDB</a:t>
            </a:r>
          </a:p>
        </p:txBody>
      </p:sp>
      <p:sp>
        <p:nvSpPr>
          <p:cNvPr id="85" name="圆角矩形 84"/>
          <p:cNvSpPr/>
          <p:nvPr/>
        </p:nvSpPr>
        <p:spPr>
          <a:xfrm>
            <a:off x="7343080" y="3881282"/>
            <a:ext cx="706646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RIB</a:t>
            </a:r>
          </a:p>
        </p:txBody>
      </p:sp>
      <p:sp>
        <p:nvSpPr>
          <p:cNvPr id="86" name="圆角矩形 85"/>
          <p:cNvSpPr/>
          <p:nvPr/>
        </p:nvSpPr>
        <p:spPr>
          <a:xfrm>
            <a:off x="9930454" y="3881282"/>
            <a:ext cx="706646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RIB</a:t>
            </a:r>
          </a:p>
        </p:txBody>
      </p:sp>
      <p:sp>
        <p:nvSpPr>
          <p:cNvPr id="89" name="圆角矩形 88"/>
          <p:cNvSpPr/>
          <p:nvPr/>
        </p:nvSpPr>
        <p:spPr>
          <a:xfrm>
            <a:off x="9317264" y="5795786"/>
            <a:ext cx="706646" cy="33046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RIB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132763" y="6029770"/>
            <a:ext cx="282043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RIB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Routing </a:t>
            </a:r>
            <a:r>
              <a:rPr lang="en-US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Informatio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Base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): база информации маршрутизации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8039719" y="4000662"/>
            <a:ext cx="197418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Генерирование маршрутов</a:t>
            </a:r>
          </a:p>
        </p:txBody>
      </p:sp>
      <p:sp>
        <p:nvSpPr>
          <p:cNvPr id="87" name="Oval 4">
            <a:extLst>
              <a:ext uri="{FF2B5EF4-FFF2-40B4-BE49-F238E27FC236}">
                <a16:creationId xmlns:a16="http://schemas.microsoft.com/office/drawing/2014/main" xmlns="" id="{4DEBE282-43A3-4DC8-A9B7-860558EEB12A}"/>
              </a:ext>
            </a:extLst>
          </p:cNvPr>
          <p:cNvSpPr>
            <a:spLocks noChangeAspect="1"/>
          </p:cNvSpPr>
          <p:nvPr/>
        </p:nvSpPr>
        <p:spPr>
          <a:xfrm>
            <a:off x="5699929" y="3389144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88" name="Oval 4">
            <a:extLst>
              <a:ext uri="{FF2B5EF4-FFF2-40B4-BE49-F238E27FC236}">
                <a16:creationId xmlns:a16="http://schemas.microsoft.com/office/drawing/2014/main" xmlns="" id="{CC69469B-46E6-41BD-A4BA-86BCDBCFF0DE}"/>
              </a:ext>
            </a:extLst>
          </p:cNvPr>
          <p:cNvSpPr>
            <a:spLocks noChangeAspect="1"/>
          </p:cNvSpPr>
          <p:nvPr/>
        </p:nvSpPr>
        <p:spPr>
          <a:xfrm>
            <a:off x="6270623" y="3389144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90" name="Oval 4">
            <a:extLst>
              <a:ext uri="{FF2B5EF4-FFF2-40B4-BE49-F238E27FC236}">
                <a16:creationId xmlns:a16="http://schemas.microsoft.com/office/drawing/2014/main" xmlns="" id="{2564C9D7-DCA5-4A86-AD85-9DD63BA1B57B}"/>
              </a:ext>
            </a:extLst>
          </p:cNvPr>
          <p:cNvSpPr>
            <a:spLocks noChangeAspect="1"/>
          </p:cNvSpPr>
          <p:nvPr/>
        </p:nvSpPr>
        <p:spPr>
          <a:xfrm>
            <a:off x="5699929" y="3881282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121" name="Oval 4">
            <a:extLst>
              <a:ext uri="{FF2B5EF4-FFF2-40B4-BE49-F238E27FC236}">
                <a16:creationId xmlns:a16="http://schemas.microsoft.com/office/drawing/2014/main" xmlns="" id="{3DC7F9DF-54E1-48D4-BA4B-FF6453433052}"/>
              </a:ext>
            </a:extLst>
          </p:cNvPr>
          <p:cNvSpPr>
            <a:spLocks noChangeAspect="1"/>
          </p:cNvSpPr>
          <p:nvPr/>
        </p:nvSpPr>
        <p:spPr>
          <a:xfrm>
            <a:off x="6270623" y="3881282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4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98B5B032-CA2A-4257-BDF8-A8205342552F}"/>
              </a:ext>
            </a:extLst>
          </p:cNvPr>
          <p:cNvCxnSpPr/>
          <p:nvPr/>
        </p:nvCxnSpPr>
        <p:spPr>
          <a:xfrm>
            <a:off x="927100" y="3733134"/>
            <a:ext cx="102235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D9B5E335-298D-435F-A224-B3A46674161A}"/>
              </a:ext>
            </a:extLst>
          </p:cNvPr>
          <p:cNvCxnSpPr/>
          <p:nvPr/>
        </p:nvCxnSpPr>
        <p:spPr>
          <a:xfrm flipH="1">
            <a:off x="6096000" y="1266451"/>
            <a:ext cx="0" cy="508129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65428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OSPF является типичным протоколом маршрутизации по состоянию каналов и одним из широко используемых протоколов IGP в отрасли.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Согласно стандарту RFC 2328 протокол OSPFv2 предназначен для сетей</a:t>
            </a:r>
            <a:r>
              <a:rPr lang="ru-RU" altLang="zh-CN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IPv4. Согласно стандарту RFC 2740 протокол OSPFv3 предназначен для сетей IPv6. Если не указано иное, в этом курсе под OSPF подразумевается протокол OSPFv2.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Маршрутизаторы OSPF обмениваются информацией о статусе канала, но не маршрутами. Информация о статусе канала является ключевой информацией OSPF для выполнения расчетов топологии и маршрута.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 OSPF собирает информацию о статусе канала в сети и хранит информацию в LSDB. Маршрутизаторы знают топологию внутризоновой сети и могут рассчитывать маршруты без петель.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Каждый маршрутизатор OSPF использует алгоритм SPF для расчета кратчайшего</a:t>
            </a:r>
            <a:r>
              <a:rPr lang="ru-RU" altLang="zh-CN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пути к сети назначения. Маршрутизаторы генерируют маршруты на основе этих путей и помещают маршруты в таблицу маршрутизации.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OSPF поддерживает механизм </a:t>
            </a:r>
            <a:r>
              <a:rPr lang="ru-RU" altLang="zh-CN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VLSM </a:t>
            </a: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и ручное суммирование маршрутов.</a:t>
            </a:r>
          </a:p>
          <a:p>
            <a:pPr>
              <a:lnSpc>
                <a:spcPct val="160000"/>
              </a:lnSpc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Дизайн сети с несколькими областями позволяет использовать протокол OSPF в крупных сетях</a:t>
            </a:r>
            <a:r>
              <a:rPr lang="ru-RU" altLang="zh-CN" sz="1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Введение в OSPF</a:t>
            </a:r>
          </a:p>
        </p:txBody>
      </p:sp>
    </p:spTree>
    <p:extLst>
      <p:ext uri="{BB962C8B-B14F-4D97-AF65-F5344CB8AC3E}">
        <p14:creationId xmlns:p14="http://schemas.microsoft.com/office/powerpoint/2010/main" val="23507960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圆角矩形 92"/>
          <p:cNvSpPr/>
          <p:nvPr/>
        </p:nvSpPr>
        <p:spPr>
          <a:xfrm>
            <a:off x="1173480" y="2292579"/>
            <a:ext cx="10248458" cy="2299128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Основной коммутатор и коммутаторы агрегации </a:t>
            </a:r>
          </a:p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используют OSPF для внедрения</a:t>
            </a:r>
          </a:p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маршрутизации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в </a:t>
            </a:r>
          </a:p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кампусной сети.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Применение OSPF в кампусной сети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051" y="1730429"/>
            <a:ext cx="540000" cy="442174"/>
          </a:xfrm>
          <a:prstGeom prst="rect">
            <a:avLst/>
          </a:prstGeom>
        </p:spPr>
      </p:pic>
      <p:sp>
        <p:nvSpPr>
          <p:cNvPr id="5" name="Freeform 159"/>
          <p:cNvSpPr/>
          <p:nvPr/>
        </p:nvSpPr>
        <p:spPr>
          <a:xfrm flipH="1">
            <a:off x="2660810" y="1341989"/>
            <a:ext cx="2044665" cy="894507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4904" y="1649724"/>
            <a:ext cx="1460698" cy="3765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</a:p>
        </p:txBody>
      </p:sp>
      <p:cxnSp>
        <p:nvCxnSpPr>
          <p:cNvPr id="6" name="直接连接符 5"/>
          <p:cNvCxnSpPr>
            <a:stCxn id="3" idx="1"/>
            <a:endCxn id="5" idx="8"/>
          </p:cNvCxnSpPr>
          <p:nvPr/>
        </p:nvCxnSpPr>
        <p:spPr>
          <a:xfrm flipH="1">
            <a:off x="4705475" y="1951516"/>
            <a:ext cx="1135576" cy="13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051" y="2843987"/>
            <a:ext cx="540000" cy="4428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61" y="2843987"/>
            <a:ext cx="540000" cy="442800"/>
          </a:xfrm>
          <a:prstGeom prst="rect">
            <a:avLst/>
          </a:prstGeom>
        </p:spPr>
      </p:pic>
      <p:cxnSp>
        <p:nvCxnSpPr>
          <p:cNvPr id="14" name="直接连接符 13"/>
          <p:cNvCxnSpPr>
            <a:stCxn id="13" idx="1"/>
            <a:endCxn id="12" idx="3"/>
          </p:cNvCxnSpPr>
          <p:nvPr/>
        </p:nvCxnSpPr>
        <p:spPr>
          <a:xfrm flipH="1">
            <a:off x="6381051" y="3065387"/>
            <a:ext cx="19087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3" idx="2"/>
            <a:endCxn id="12" idx="0"/>
          </p:cNvCxnSpPr>
          <p:nvPr/>
        </p:nvCxnSpPr>
        <p:spPr>
          <a:xfrm flipH="1">
            <a:off x="6111051" y="2172603"/>
            <a:ext cx="0" cy="6713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706" y="1793352"/>
            <a:ext cx="540000" cy="442800"/>
          </a:xfrm>
          <a:prstGeom prst="rect">
            <a:avLst/>
          </a:prstGeom>
        </p:spPr>
      </p:pic>
      <p:pic>
        <p:nvPicPr>
          <p:cNvPr id="21" name="图片 2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706" y="2843987"/>
            <a:ext cx="540000" cy="442800"/>
          </a:xfrm>
          <a:prstGeom prst="rect">
            <a:avLst/>
          </a:prstGeom>
        </p:spPr>
      </p:pic>
      <p:cxnSp>
        <p:nvCxnSpPr>
          <p:cNvPr id="22" name="直接连接符 21"/>
          <p:cNvCxnSpPr>
            <a:stCxn id="21" idx="1"/>
            <a:endCxn id="13" idx="3"/>
          </p:cNvCxnSpPr>
          <p:nvPr/>
        </p:nvCxnSpPr>
        <p:spPr>
          <a:xfrm flipH="1">
            <a:off x="8829761" y="3065387"/>
            <a:ext cx="131194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485733" y="1991856"/>
            <a:ext cx="655973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9485733" y="2014439"/>
            <a:ext cx="0" cy="10509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4337" y="3995027"/>
            <a:ext cx="540000" cy="442800"/>
          </a:xfrm>
          <a:prstGeom prst="rect">
            <a:avLst/>
          </a:prstGeom>
        </p:spPr>
      </p:pic>
      <p:pic>
        <p:nvPicPr>
          <p:cNvPr id="32" name="图片 3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000" y="3995027"/>
            <a:ext cx="540000" cy="442800"/>
          </a:xfrm>
          <a:prstGeom prst="rect">
            <a:avLst/>
          </a:prstGeom>
        </p:spPr>
      </p:pic>
      <p:pic>
        <p:nvPicPr>
          <p:cNvPr id="33" name="图片 3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663" y="3995027"/>
            <a:ext cx="540000" cy="442800"/>
          </a:xfrm>
          <a:prstGeom prst="rect">
            <a:avLst/>
          </a:prstGeom>
        </p:spPr>
      </p:pic>
      <p:pic>
        <p:nvPicPr>
          <p:cNvPr id="34" name="图片 33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921" y="4765224"/>
            <a:ext cx="540000" cy="442800"/>
          </a:xfrm>
          <a:prstGeom prst="rect">
            <a:avLst/>
          </a:prstGeom>
        </p:spPr>
      </p:pic>
      <p:pic>
        <p:nvPicPr>
          <p:cNvPr id="35" name="图片 34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631" y="4765224"/>
            <a:ext cx="540000" cy="442800"/>
          </a:xfrm>
          <a:prstGeom prst="rect">
            <a:avLst/>
          </a:prstGeom>
        </p:spPr>
      </p:pic>
      <p:pic>
        <p:nvPicPr>
          <p:cNvPr id="36" name="图片 3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341" y="4765224"/>
            <a:ext cx="540000" cy="442800"/>
          </a:xfrm>
          <a:prstGeom prst="rect">
            <a:avLst/>
          </a:prstGeom>
        </p:spPr>
      </p:pic>
      <p:pic>
        <p:nvPicPr>
          <p:cNvPr id="37" name="图片 3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051" y="4765224"/>
            <a:ext cx="540000" cy="442800"/>
          </a:xfrm>
          <a:prstGeom prst="rect">
            <a:avLst/>
          </a:prstGeom>
        </p:spPr>
      </p:pic>
      <p:pic>
        <p:nvPicPr>
          <p:cNvPr id="38" name="图片 37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61" y="4771174"/>
            <a:ext cx="540000" cy="442800"/>
          </a:xfrm>
          <a:prstGeom prst="rect">
            <a:avLst/>
          </a:prstGeom>
        </p:spPr>
      </p:pic>
      <p:pic>
        <p:nvPicPr>
          <p:cNvPr id="39" name="图片 3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471" y="4765224"/>
            <a:ext cx="540000" cy="442800"/>
          </a:xfrm>
          <a:prstGeom prst="rect">
            <a:avLst/>
          </a:prstGeom>
        </p:spPr>
      </p:pic>
      <p:cxnSp>
        <p:nvCxnSpPr>
          <p:cNvPr id="40" name="直接连接符 39"/>
          <p:cNvCxnSpPr>
            <a:stCxn id="31" idx="2"/>
            <a:endCxn id="34" idx="0"/>
          </p:cNvCxnSpPr>
          <p:nvPr/>
        </p:nvCxnSpPr>
        <p:spPr>
          <a:xfrm flipH="1">
            <a:off x="2004921" y="4437827"/>
            <a:ext cx="869416" cy="327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35" idx="0"/>
            <a:endCxn id="31" idx="2"/>
          </p:cNvCxnSpPr>
          <p:nvPr/>
        </p:nvCxnSpPr>
        <p:spPr>
          <a:xfrm flipH="1" flipV="1">
            <a:off x="2874337" y="4437827"/>
            <a:ext cx="769294" cy="327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32" idx="2"/>
            <a:endCxn id="36" idx="0"/>
          </p:cNvCxnSpPr>
          <p:nvPr/>
        </p:nvCxnSpPr>
        <p:spPr>
          <a:xfrm flipH="1">
            <a:off x="5282341" y="4437827"/>
            <a:ext cx="813659" cy="327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32" idx="2"/>
            <a:endCxn id="37" idx="0"/>
          </p:cNvCxnSpPr>
          <p:nvPr/>
        </p:nvCxnSpPr>
        <p:spPr>
          <a:xfrm>
            <a:off x="6096000" y="4437827"/>
            <a:ext cx="825051" cy="327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33" idx="2"/>
            <a:endCxn id="38" idx="0"/>
          </p:cNvCxnSpPr>
          <p:nvPr/>
        </p:nvCxnSpPr>
        <p:spPr>
          <a:xfrm flipH="1">
            <a:off x="8559761" y="4437827"/>
            <a:ext cx="757902" cy="3333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33" idx="2"/>
            <a:endCxn id="39" idx="0"/>
          </p:cNvCxnSpPr>
          <p:nvPr/>
        </p:nvCxnSpPr>
        <p:spPr>
          <a:xfrm>
            <a:off x="9317663" y="4437827"/>
            <a:ext cx="880808" cy="32739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图片 59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34921" y="5492114"/>
            <a:ext cx="539063" cy="414000"/>
          </a:xfrm>
          <a:prstGeom prst="rect">
            <a:avLst/>
          </a:prstGeom>
        </p:spPr>
      </p:pic>
      <p:pic>
        <p:nvPicPr>
          <p:cNvPr id="61" name="图片 60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3631" y="5492114"/>
            <a:ext cx="539063" cy="414000"/>
          </a:xfrm>
          <a:prstGeom prst="rect">
            <a:avLst/>
          </a:prstGeom>
        </p:spPr>
      </p:pic>
      <p:pic>
        <p:nvPicPr>
          <p:cNvPr id="62" name="图片 61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54276" y="5492114"/>
            <a:ext cx="539063" cy="414000"/>
          </a:xfrm>
          <a:prstGeom prst="rect">
            <a:avLst/>
          </a:prstGeom>
        </p:spPr>
      </p:pic>
      <p:pic>
        <p:nvPicPr>
          <p:cNvPr id="63" name="图片 62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12341" y="5476874"/>
            <a:ext cx="539063" cy="414000"/>
          </a:xfrm>
          <a:prstGeom prst="rect">
            <a:avLst/>
          </a:prstGeom>
        </p:spPr>
      </p:pic>
      <p:pic>
        <p:nvPicPr>
          <p:cNvPr id="64" name="图片 63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1051" y="5476874"/>
            <a:ext cx="539063" cy="414000"/>
          </a:xfrm>
          <a:prstGeom prst="rect">
            <a:avLst/>
          </a:prstGeom>
        </p:spPr>
      </p:pic>
      <p:pic>
        <p:nvPicPr>
          <p:cNvPr id="65" name="图片 64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1696" y="5476874"/>
            <a:ext cx="539063" cy="414000"/>
          </a:xfrm>
          <a:prstGeom prst="rect">
            <a:avLst/>
          </a:prstGeom>
        </p:spPr>
      </p:pic>
      <p:pic>
        <p:nvPicPr>
          <p:cNvPr id="66" name="图片 65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89761" y="5492114"/>
            <a:ext cx="539063" cy="414000"/>
          </a:xfrm>
          <a:prstGeom prst="rect">
            <a:avLst/>
          </a:prstGeom>
        </p:spPr>
      </p:pic>
      <p:pic>
        <p:nvPicPr>
          <p:cNvPr id="67" name="图片 66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28471" y="5492114"/>
            <a:ext cx="539063" cy="414000"/>
          </a:xfrm>
          <a:prstGeom prst="rect">
            <a:avLst/>
          </a:prstGeom>
        </p:spPr>
      </p:pic>
      <p:pic>
        <p:nvPicPr>
          <p:cNvPr id="68" name="图片 67" descr="PC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09116" y="5492114"/>
            <a:ext cx="539063" cy="414000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478280" y="3627850"/>
            <a:ext cx="2653253" cy="2665411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defRPr/>
            </a:pPr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cxnSp>
        <p:nvCxnSpPr>
          <p:cNvPr id="70" name="直接连接符 69"/>
          <p:cNvCxnSpPr>
            <a:stCxn id="31" idx="0"/>
            <a:endCxn id="12" idx="1"/>
          </p:cNvCxnSpPr>
          <p:nvPr/>
        </p:nvCxnSpPr>
        <p:spPr>
          <a:xfrm flipV="1">
            <a:off x="2874337" y="3065387"/>
            <a:ext cx="2966714" cy="9296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32" idx="0"/>
            <a:endCxn id="12" idx="2"/>
          </p:cNvCxnSpPr>
          <p:nvPr/>
        </p:nvCxnSpPr>
        <p:spPr>
          <a:xfrm flipV="1">
            <a:off x="6096000" y="3286787"/>
            <a:ext cx="15051" cy="7082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stCxn id="33" idx="0"/>
            <a:endCxn id="12" idx="3"/>
          </p:cNvCxnSpPr>
          <p:nvPr/>
        </p:nvCxnSpPr>
        <p:spPr>
          <a:xfrm flipH="1" flipV="1">
            <a:off x="6381051" y="3065387"/>
            <a:ext cx="2936612" cy="9296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文本框 79"/>
          <p:cNvSpPr txBox="1"/>
          <p:nvPr/>
        </p:nvSpPr>
        <p:spPr>
          <a:xfrm>
            <a:off x="1922804" y="5906114"/>
            <a:ext cx="212790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Офисное здание 1</a:t>
            </a:r>
          </a:p>
        </p:txBody>
      </p:sp>
      <p:sp>
        <p:nvSpPr>
          <p:cNvPr id="82" name="矩形 81"/>
          <p:cNvSpPr/>
          <p:nvPr/>
        </p:nvSpPr>
        <p:spPr>
          <a:xfrm>
            <a:off x="4793339" y="3627850"/>
            <a:ext cx="2615614" cy="2665411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defRPr/>
            </a:pPr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282341" y="5906114"/>
            <a:ext cx="212661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Офисное здание 2</a:t>
            </a:r>
          </a:p>
        </p:txBody>
      </p:sp>
      <p:sp>
        <p:nvSpPr>
          <p:cNvPr id="84" name="矩形 83"/>
          <p:cNvSpPr/>
          <p:nvPr/>
        </p:nvSpPr>
        <p:spPr>
          <a:xfrm>
            <a:off x="8078414" y="3641578"/>
            <a:ext cx="2753232" cy="2665411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defRPr/>
            </a:pPr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8559761" y="5890874"/>
            <a:ext cx="206544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Офисное здание 3</a:t>
            </a:r>
          </a:p>
        </p:txBody>
      </p:sp>
      <p:sp>
        <p:nvSpPr>
          <p:cNvPr id="86" name="矩形 85"/>
          <p:cNvSpPr/>
          <p:nvPr/>
        </p:nvSpPr>
        <p:spPr>
          <a:xfrm>
            <a:off x="8559761" y="1447715"/>
            <a:ext cx="3054842" cy="2009051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defRPr/>
            </a:pPr>
            <a:endParaRPr lang="ru-RU" altLang="zh-CN" sz="8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9928471" y="2233028"/>
            <a:ext cx="162625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Кластер серверов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6454592" y="1782239"/>
            <a:ext cx="145026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Брандмауэр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4572961" y="2899065"/>
            <a:ext cx="134510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Основной коммутатор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1503202" y="3669861"/>
            <a:ext cx="134510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Коммутатор агрегации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4730949" y="3663864"/>
            <a:ext cx="134510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Коммутатор агрегации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9556878" y="3669861"/>
            <a:ext cx="134510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Коммутатор агрегации</a:t>
            </a:r>
          </a:p>
        </p:txBody>
      </p:sp>
    </p:spTree>
    <p:extLst>
      <p:ext uri="{BB962C8B-B14F-4D97-AF65-F5344CB8AC3E}">
        <p14:creationId xmlns:p14="http://schemas.microsoft.com/office/powerpoint/2010/main" val="37235805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5742902-9D7D-41DB-B5C6-0BF2EBB1F8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Ключевое слово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area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OSPF идентифицирует область OSPF.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Область считается логической группой, у каждой группы есть идентификатор.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1405C3-507C-41E1-99F3-1E613AFEA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понятия OSPF: область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3AD227F-1459-42B5-BECA-8507320C786C}"/>
              </a:ext>
            </a:extLst>
          </p:cNvPr>
          <p:cNvSpPr/>
          <p:nvPr/>
        </p:nvSpPr>
        <p:spPr>
          <a:xfrm>
            <a:off x="2369821" y="3108960"/>
            <a:ext cx="7543800" cy="289814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AF72884B-EB89-4FCD-8DB3-77568779F3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17" y="3746264"/>
            <a:ext cx="540000" cy="4428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24093658-53F3-4507-9CA0-E785AA3325C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296" y="3746264"/>
            <a:ext cx="540000" cy="442800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900071E-4395-442A-A3C2-F4C6C9A05AA2}"/>
              </a:ext>
            </a:extLst>
          </p:cNvPr>
          <p:cNvCxnSpPr/>
          <p:nvPr/>
        </p:nvCxnSpPr>
        <p:spPr>
          <a:xfrm flipH="1">
            <a:off x="3307082" y="4754426"/>
            <a:ext cx="566927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F546AE8B-2880-4840-987A-213F6CC03076}"/>
              </a:ext>
            </a:extLst>
          </p:cNvPr>
          <p:cNvCxnSpPr>
            <a:endCxn id="18" idx="2"/>
          </p:cNvCxnSpPr>
          <p:nvPr/>
        </p:nvCxnSpPr>
        <p:spPr>
          <a:xfrm flipH="1" flipV="1">
            <a:off x="8268296" y="4189064"/>
            <a:ext cx="0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49390098-ABBA-4DC0-8EF5-A01AE345F881}"/>
              </a:ext>
            </a:extLst>
          </p:cNvPr>
          <p:cNvCxnSpPr>
            <a:endCxn id="17" idx="2"/>
          </p:cNvCxnSpPr>
          <p:nvPr/>
        </p:nvCxnSpPr>
        <p:spPr>
          <a:xfrm flipH="1" flipV="1">
            <a:off x="4013017" y="4189064"/>
            <a:ext cx="0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16B14108-E3EE-48B2-8C70-1FDA241DDA7A}"/>
              </a:ext>
            </a:extLst>
          </p:cNvPr>
          <p:cNvCxnSpPr>
            <a:stCxn id="23" idx="0"/>
          </p:cNvCxnSpPr>
          <p:nvPr/>
        </p:nvCxnSpPr>
        <p:spPr>
          <a:xfrm flipV="1">
            <a:off x="6095999" y="4754426"/>
            <a:ext cx="1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A15DCC30-C721-4B0D-8E59-B477C0F588E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99" y="5319788"/>
            <a:ext cx="540000" cy="44280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78EE597A-CCC7-47A4-A2A2-CD95B745774F}"/>
              </a:ext>
            </a:extLst>
          </p:cNvPr>
          <p:cNvSpPr txBox="1"/>
          <p:nvPr/>
        </p:nvSpPr>
        <p:spPr>
          <a:xfrm>
            <a:off x="5497830" y="3851311"/>
            <a:ext cx="1400921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Area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2E2A3036-F2F0-4195-996A-93307C3EE612}"/>
              </a:ext>
            </a:extLst>
          </p:cNvPr>
          <p:cNvSpPr txBox="1"/>
          <p:nvPr/>
        </p:nvSpPr>
        <p:spPr>
          <a:xfrm>
            <a:off x="4278207" y="38149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64B2A16-951E-44FC-840F-39B3457C3B90}"/>
              </a:ext>
            </a:extLst>
          </p:cNvPr>
          <p:cNvSpPr txBox="1"/>
          <p:nvPr/>
        </p:nvSpPr>
        <p:spPr>
          <a:xfrm>
            <a:off x="6401559" y="5371911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1BD0DB50-7204-43F0-B725-BA2688F18EE0}"/>
              </a:ext>
            </a:extLst>
          </p:cNvPr>
          <p:cNvSpPr txBox="1"/>
          <p:nvPr/>
        </p:nvSpPr>
        <p:spPr>
          <a:xfrm>
            <a:off x="8538296" y="38149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28" name="燕尾形 25">
            <a:extLst>
              <a:ext uri="{FF2B5EF4-FFF2-40B4-BE49-F238E27FC236}">
                <a16:creationId xmlns:a16="http://schemas.microsoft.com/office/drawing/2014/main" xmlns="" id="{81FF06CB-7085-4380-A90F-D9B015C5A801}"/>
              </a:ext>
            </a:extLst>
          </p:cNvPr>
          <p:cNvSpPr/>
          <p:nvPr/>
        </p:nvSpPr>
        <p:spPr bwMode="auto">
          <a:xfrm>
            <a:off x="9492843" y="124239"/>
            <a:ext cx="662905" cy="21312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Зона</a:t>
            </a:r>
          </a:p>
        </p:txBody>
      </p:sp>
      <p:sp>
        <p:nvSpPr>
          <p:cNvPr id="29" name="燕尾形 26">
            <a:extLst>
              <a:ext uri="{FF2B5EF4-FFF2-40B4-BE49-F238E27FC236}">
                <a16:creationId xmlns:a16="http://schemas.microsoft.com/office/drawing/2014/main" xmlns="" id="{0430B5E6-BD30-411C-BC0F-F712DAB44E20}"/>
              </a:ext>
            </a:extLst>
          </p:cNvPr>
          <p:cNvSpPr/>
          <p:nvPr/>
        </p:nvSpPr>
        <p:spPr bwMode="auto">
          <a:xfrm>
            <a:off x="10083921" y="143385"/>
            <a:ext cx="1180402" cy="179316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ID маршрутизатора</a:t>
            </a:r>
          </a:p>
        </p:txBody>
      </p:sp>
      <p:sp>
        <p:nvSpPr>
          <p:cNvPr id="30" name="燕尾形 27">
            <a:extLst>
              <a:ext uri="{FF2B5EF4-FFF2-40B4-BE49-F238E27FC236}">
                <a16:creationId xmlns:a16="http://schemas.microsoft.com/office/drawing/2014/main" xmlns="" id="{375CA887-1FA9-4E5C-BEF9-FB722600A3B7}"/>
              </a:ext>
            </a:extLst>
          </p:cNvPr>
          <p:cNvSpPr/>
          <p:nvPr/>
        </p:nvSpPr>
        <p:spPr bwMode="auto">
          <a:xfrm>
            <a:off x="11192496" y="124239"/>
            <a:ext cx="781200" cy="21312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  <a:defRPr/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Стоимость</a:t>
            </a:r>
          </a:p>
        </p:txBody>
      </p:sp>
    </p:spTree>
    <p:extLst>
      <p:ext uri="{BB962C8B-B14F-4D97-AF65-F5344CB8AC3E}">
        <p14:creationId xmlns:p14="http://schemas.microsoft.com/office/powerpoint/2010/main" val="2645658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508373E9-630A-49F7-8F55-C008CB1DA7FB}"/>
              </a:ext>
            </a:extLst>
          </p:cNvPr>
          <p:cNvSpPr/>
          <p:nvPr/>
        </p:nvSpPr>
        <p:spPr>
          <a:xfrm>
            <a:off x="1916903" y="2714840"/>
            <a:ext cx="8503920" cy="35993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xmlns="" id="{9CD8FF36-AA84-404A-BDE9-9AFD9E276C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(router ID)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идентифицирует маршрутизатор в области OSPF.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 может быть указан вручную или автоматически назначен системой.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понятия OSPF: ID маршрутизатора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2A1D2F4-3741-4617-9242-CDC0875C4FD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017" y="3746264"/>
            <a:ext cx="540000" cy="4428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F42596D-97EF-4D6B-854F-83C09C066E6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296" y="3746264"/>
            <a:ext cx="540000" cy="442800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DAF044C9-7DE2-422B-8A95-AF5D9303E455}"/>
              </a:ext>
            </a:extLst>
          </p:cNvPr>
          <p:cNvCxnSpPr/>
          <p:nvPr/>
        </p:nvCxnSpPr>
        <p:spPr>
          <a:xfrm flipH="1">
            <a:off x="3307082" y="4754426"/>
            <a:ext cx="566927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BF87991-E935-412C-BD89-8975DCB8C9A5}"/>
              </a:ext>
            </a:extLst>
          </p:cNvPr>
          <p:cNvCxnSpPr>
            <a:endCxn id="26" idx="2"/>
          </p:cNvCxnSpPr>
          <p:nvPr/>
        </p:nvCxnSpPr>
        <p:spPr>
          <a:xfrm flipH="1" flipV="1">
            <a:off x="8268296" y="4189064"/>
            <a:ext cx="0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CDB31653-4CAE-47F6-83E3-7908DA7D1323}"/>
              </a:ext>
            </a:extLst>
          </p:cNvPr>
          <p:cNvCxnSpPr>
            <a:endCxn id="25" idx="2"/>
          </p:cNvCxnSpPr>
          <p:nvPr/>
        </p:nvCxnSpPr>
        <p:spPr>
          <a:xfrm flipH="1" flipV="1">
            <a:off x="4013017" y="4189064"/>
            <a:ext cx="0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B2C90461-EBC2-479E-A915-C1A089EC3DA4}"/>
              </a:ext>
            </a:extLst>
          </p:cNvPr>
          <p:cNvCxnSpPr>
            <a:stCxn id="31" idx="0"/>
          </p:cNvCxnSpPr>
          <p:nvPr/>
        </p:nvCxnSpPr>
        <p:spPr>
          <a:xfrm flipV="1">
            <a:off x="6095999" y="4754426"/>
            <a:ext cx="1" cy="565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849EC3A-41CC-41B0-9349-5D7FA1B5A68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999" y="5319788"/>
            <a:ext cx="540000" cy="44280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6B8224F-3D72-42C7-A9DE-C15F912BE5A8}"/>
              </a:ext>
            </a:extLst>
          </p:cNvPr>
          <p:cNvSpPr txBox="1"/>
          <p:nvPr/>
        </p:nvSpPr>
        <p:spPr>
          <a:xfrm>
            <a:off x="3254947" y="3197425"/>
            <a:ext cx="2196492" cy="268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4C8DD598-8CE8-4D8A-B224-F4D7414C6956}"/>
              </a:ext>
            </a:extLst>
          </p:cNvPr>
          <p:cNvSpPr txBox="1"/>
          <p:nvPr/>
        </p:nvSpPr>
        <p:spPr>
          <a:xfrm>
            <a:off x="4278207" y="38149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566A64B-79F9-44FB-83D6-5E0664F514E9}"/>
              </a:ext>
            </a:extLst>
          </p:cNvPr>
          <p:cNvSpPr txBox="1"/>
          <p:nvPr/>
        </p:nvSpPr>
        <p:spPr>
          <a:xfrm>
            <a:off x="6401559" y="5371911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E574E28B-0EEB-448C-B242-852A05A47969}"/>
              </a:ext>
            </a:extLst>
          </p:cNvPr>
          <p:cNvSpPr txBox="1"/>
          <p:nvPr/>
        </p:nvSpPr>
        <p:spPr>
          <a:xfrm>
            <a:off x="8538296" y="3814909"/>
            <a:ext cx="48542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224DEB1-8755-43BD-9F86-955EB06730A9}"/>
              </a:ext>
            </a:extLst>
          </p:cNvPr>
          <p:cNvSpPr txBox="1"/>
          <p:nvPr/>
        </p:nvSpPr>
        <p:spPr>
          <a:xfrm>
            <a:off x="7452738" y="3165986"/>
            <a:ext cx="2171115" cy="2565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C052F60D-7D63-4940-888F-5716E2CD9021}"/>
              </a:ext>
            </a:extLst>
          </p:cNvPr>
          <p:cNvSpPr txBox="1"/>
          <p:nvPr/>
        </p:nvSpPr>
        <p:spPr>
          <a:xfrm>
            <a:off x="5451439" y="5788829"/>
            <a:ext cx="2170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маршрутизатора : 3.3.3.3</a:t>
            </a:r>
          </a:p>
        </p:txBody>
      </p:sp>
      <p:sp>
        <p:nvSpPr>
          <p:cNvPr id="40" name="燕尾形 25">
            <a:extLst>
              <a:ext uri="{FF2B5EF4-FFF2-40B4-BE49-F238E27FC236}">
                <a16:creationId xmlns:a16="http://schemas.microsoft.com/office/drawing/2014/main" xmlns="" id="{3F6E09ED-3CA0-4555-8243-ED11E6D1DB1B}"/>
              </a:ext>
            </a:extLst>
          </p:cNvPr>
          <p:cNvSpPr/>
          <p:nvPr/>
        </p:nvSpPr>
        <p:spPr bwMode="auto">
          <a:xfrm>
            <a:off x="9492843" y="112442"/>
            <a:ext cx="662905" cy="21312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Зона</a:t>
            </a:r>
          </a:p>
        </p:txBody>
      </p:sp>
      <p:sp>
        <p:nvSpPr>
          <p:cNvPr id="41" name="燕尾形 26">
            <a:extLst>
              <a:ext uri="{FF2B5EF4-FFF2-40B4-BE49-F238E27FC236}">
                <a16:creationId xmlns:a16="http://schemas.microsoft.com/office/drawing/2014/main" xmlns="" id="{FF6E6E3F-66EE-4214-9B49-5375A9231D22}"/>
              </a:ext>
            </a:extLst>
          </p:cNvPr>
          <p:cNvSpPr/>
          <p:nvPr/>
        </p:nvSpPr>
        <p:spPr bwMode="auto">
          <a:xfrm>
            <a:off x="10077651" y="124239"/>
            <a:ext cx="1190027" cy="201323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ID маршрутизатора</a:t>
            </a:r>
          </a:p>
        </p:txBody>
      </p:sp>
      <p:sp>
        <p:nvSpPr>
          <p:cNvPr id="42" name="燕尾形 27">
            <a:extLst>
              <a:ext uri="{FF2B5EF4-FFF2-40B4-BE49-F238E27FC236}">
                <a16:creationId xmlns:a16="http://schemas.microsoft.com/office/drawing/2014/main" xmlns="" id="{A516612B-0C2D-47E4-9C53-14F7C6CEF982}"/>
              </a:ext>
            </a:extLst>
          </p:cNvPr>
          <p:cNvSpPr/>
          <p:nvPr/>
        </p:nvSpPr>
        <p:spPr bwMode="auto">
          <a:xfrm>
            <a:off x="11192496" y="124239"/>
            <a:ext cx="781200" cy="21312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  <a:defRPr/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Стоимость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6B34609-5B43-4467-AA94-5E6D6E8FF156}"/>
              </a:ext>
            </a:extLst>
          </p:cNvPr>
          <p:cNvSpPr txBox="1"/>
          <p:nvPr/>
        </p:nvSpPr>
        <p:spPr>
          <a:xfrm>
            <a:off x="4482132" y="4151807"/>
            <a:ext cx="131318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1.1.1.1.</a:t>
            </a:r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xmlns="" id="{5028754E-5188-402A-BF53-405853F57CBC}"/>
              </a:ext>
            </a:extLst>
          </p:cNvPr>
          <p:cNvCxnSpPr/>
          <p:nvPr/>
        </p:nvCxnSpPr>
        <p:spPr>
          <a:xfrm>
            <a:off x="4559114" y="4574183"/>
            <a:ext cx="117009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6906DF-8885-4CB5-95DD-B55E15EE629D}"/>
              </a:ext>
            </a:extLst>
          </p:cNvPr>
          <p:cNvSpPr txBox="1"/>
          <p:nvPr/>
        </p:nvSpPr>
        <p:spPr>
          <a:xfrm>
            <a:off x="5754896" y="3281513"/>
            <a:ext cx="907621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Area</a:t>
            </a:r>
            <a:r>
              <a:rPr lang="en-US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550324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понятия OSPF: стоимость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DDB8620-4ACA-4E33-8A77-B17779C338C0}"/>
              </a:ext>
            </a:extLst>
          </p:cNvPr>
          <p:cNvGrpSpPr/>
          <p:nvPr/>
        </p:nvGrpSpPr>
        <p:grpSpPr>
          <a:xfrm>
            <a:off x="857839" y="3675657"/>
            <a:ext cx="4846447" cy="1651906"/>
            <a:chOff x="931599" y="3954608"/>
            <a:chExt cx="4846447" cy="1651906"/>
          </a:xfrm>
        </p:grpSpPr>
        <p:pic>
          <p:nvPicPr>
            <p:cNvPr id="5" name="图片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5765" y="4714161"/>
              <a:ext cx="540000" cy="442800"/>
            </a:xfrm>
            <a:prstGeom prst="rect">
              <a:avLst/>
            </a:prstGeom>
          </p:spPr>
        </p:pic>
        <p:cxnSp>
          <p:nvCxnSpPr>
            <p:cNvPr id="6" name="直接连接符 5"/>
            <p:cNvCxnSpPr>
              <a:stCxn id="5" idx="0"/>
            </p:cNvCxnSpPr>
            <p:nvPr/>
          </p:nvCxnSpPr>
          <p:spPr>
            <a:xfrm flipH="1" flipV="1">
              <a:off x="2715765" y="4043411"/>
              <a:ext cx="0" cy="6707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5" idx="3"/>
            </p:cNvCxnSpPr>
            <p:nvPr/>
          </p:nvCxnSpPr>
          <p:spPr>
            <a:xfrm>
              <a:off x="2985765" y="4935561"/>
              <a:ext cx="136784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1"/>
            </p:cNvCxnSpPr>
            <p:nvPr/>
          </p:nvCxnSpPr>
          <p:spPr>
            <a:xfrm flipH="1">
              <a:off x="1268508" y="4935561"/>
              <a:ext cx="117725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931599" y="5021739"/>
              <a:ext cx="1675811" cy="5847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r"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Интерфейс FE</a:t>
              </a:r>
            </a:p>
            <a:p>
              <a:pPr algn="r"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по умолчанию = 1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112476" y="4974000"/>
              <a:ext cx="1849478" cy="5847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Интерфейс GE</a:t>
              </a:r>
            </a:p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по умолчанию = 1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92907" y="3954608"/>
              <a:ext cx="3085139" cy="46408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Последовательный интерфейс (1,544 Мбит / с)</a:t>
              </a:r>
            </a:p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по умолчанию = 64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FA6BCE2-3AED-481C-ABFE-CCFF260F8DF0}"/>
              </a:ext>
            </a:extLst>
          </p:cNvPr>
          <p:cNvGrpSpPr/>
          <p:nvPr/>
        </p:nvGrpSpPr>
        <p:grpSpPr>
          <a:xfrm>
            <a:off x="5696840" y="3640270"/>
            <a:ext cx="5257394" cy="1927661"/>
            <a:chOff x="5696840" y="3927484"/>
            <a:chExt cx="5257394" cy="1927661"/>
          </a:xfrm>
        </p:grpSpPr>
        <p:pic>
          <p:nvPicPr>
            <p:cNvPr id="19" name="图片 18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658" y="4898558"/>
              <a:ext cx="540000" cy="442800"/>
            </a:xfrm>
            <a:prstGeom prst="rect">
              <a:avLst/>
            </a:prstGeom>
          </p:spPr>
        </p:pic>
        <p:cxnSp>
          <p:nvCxnSpPr>
            <p:cNvPr id="20" name="直接连接符 19"/>
            <p:cNvCxnSpPr>
              <a:stCxn id="19" idx="3"/>
              <a:endCxn id="21" idx="1"/>
            </p:cNvCxnSpPr>
            <p:nvPr/>
          </p:nvCxnSpPr>
          <p:spPr>
            <a:xfrm>
              <a:off x="9053658" y="5119958"/>
              <a:ext cx="136057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4234" y="4898558"/>
              <a:ext cx="540000" cy="442800"/>
            </a:xfrm>
            <a:prstGeom prst="rect">
              <a:avLst/>
            </a:prstGeom>
          </p:spPr>
        </p:pic>
        <p:pic>
          <p:nvPicPr>
            <p:cNvPr id="23" name="图片 22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13082" y="4898558"/>
              <a:ext cx="540000" cy="442800"/>
            </a:xfrm>
            <a:prstGeom prst="rect">
              <a:avLst/>
            </a:prstGeom>
          </p:spPr>
        </p:pic>
        <p:cxnSp>
          <p:nvCxnSpPr>
            <p:cNvPr id="24" name="直接连接符 23"/>
            <p:cNvCxnSpPr>
              <a:stCxn id="23" idx="3"/>
              <a:endCxn id="19" idx="1"/>
            </p:cNvCxnSpPr>
            <p:nvPr/>
          </p:nvCxnSpPr>
          <p:spPr>
            <a:xfrm>
              <a:off x="7153082" y="5119958"/>
              <a:ext cx="1360576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23" idx="0"/>
            </p:cNvCxnSpPr>
            <p:nvPr/>
          </p:nvCxnSpPr>
          <p:spPr>
            <a:xfrm flipH="1" flipV="1">
              <a:off x="6883082" y="4337814"/>
              <a:ext cx="0" cy="56074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6613082" y="4337814"/>
              <a:ext cx="54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7021422" y="5257225"/>
              <a:ext cx="1731770" cy="3575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= 1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866938" y="5270370"/>
              <a:ext cx="1734015" cy="58477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= 64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696840" y="4556898"/>
              <a:ext cx="1212322" cy="32901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Стоимость = 10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85579" y="3927484"/>
              <a:ext cx="1213776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1.1.1.0/24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613082" y="5467290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501244" y="5467290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414234" y="5467290"/>
              <a:ext cx="540000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R3</a:t>
              </a: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696840" y="5691375"/>
            <a:ext cx="6030037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таблице маршрутизации R3 стоимость маршрута OSPF до 1.1.1.0/24 составляет 75 (10 + 1 + 64).</a:t>
            </a:r>
          </a:p>
        </p:txBody>
      </p:sp>
      <p:sp>
        <p:nvSpPr>
          <p:cNvPr id="34" name="圆角矩形 75">
            <a:extLst>
              <a:ext uri="{FF2B5EF4-FFF2-40B4-BE49-F238E27FC236}">
                <a16:creationId xmlns:a16="http://schemas.microsoft.com/office/drawing/2014/main" xmlns="" id="{9B11247C-FB39-4F9E-8DA0-30663602B126}"/>
              </a:ext>
            </a:extLst>
          </p:cNvPr>
          <p:cNvSpPr/>
          <p:nvPr/>
        </p:nvSpPr>
        <p:spPr>
          <a:xfrm>
            <a:off x="547543" y="3019252"/>
            <a:ext cx="5001043" cy="355481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Стоимость интерфейса OSPF</a:t>
            </a:r>
          </a:p>
        </p:txBody>
      </p:sp>
      <p:sp>
        <p:nvSpPr>
          <p:cNvPr id="43" name="圆角矩形 75">
            <a:extLst>
              <a:ext uri="{FF2B5EF4-FFF2-40B4-BE49-F238E27FC236}">
                <a16:creationId xmlns:a16="http://schemas.microsoft.com/office/drawing/2014/main" xmlns="" id="{21118F0F-91DD-469C-8C32-BB12A8BBE027}"/>
              </a:ext>
            </a:extLst>
          </p:cNvPr>
          <p:cNvSpPr/>
          <p:nvPr/>
        </p:nvSpPr>
        <p:spPr>
          <a:xfrm>
            <a:off x="547543" y="3398131"/>
            <a:ext cx="5001043" cy="2963863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3108D94-D5DC-4F15-A797-5F0318066D80}"/>
              </a:ext>
            </a:extLst>
          </p:cNvPr>
          <p:cNvSpPr txBox="1"/>
          <p:nvPr/>
        </p:nvSpPr>
        <p:spPr>
          <a:xfrm>
            <a:off x="634514" y="5587402"/>
            <a:ext cx="4918324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Каждый интерфейс OSPF имеет определенную стоимость,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зависящую от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пропускной способности.</a:t>
            </a:r>
          </a:p>
        </p:txBody>
      </p:sp>
      <p:sp>
        <p:nvSpPr>
          <p:cNvPr id="44" name="圆角矩形 75">
            <a:extLst>
              <a:ext uri="{FF2B5EF4-FFF2-40B4-BE49-F238E27FC236}">
                <a16:creationId xmlns:a16="http://schemas.microsoft.com/office/drawing/2014/main" xmlns="" id="{1E00CF92-6AD9-4FD2-9BD0-5FAA775F2D69}"/>
              </a:ext>
            </a:extLst>
          </p:cNvPr>
          <p:cNvSpPr/>
          <p:nvPr/>
        </p:nvSpPr>
        <p:spPr>
          <a:xfrm>
            <a:off x="5626965" y="3398131"/>
            <a:ext cx="6117536" cy="2963863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5" name="圆角矩形 75">
            <a:extLst>
              <a:ext uri="{FF2B5EF4-FFF2-40B4-BE49-F238E27FC236}">
                <a16:creationId xmlns:a16="http://schemas.microsoft.com/office/drawing/2014/main" xmlns="" id="{D8600540-8155-41B1-963C-1DA2F0E32DA5}"/>
              </a:ext>
            </a:extLst>
          </p:cNvPr>
          <p:cNvSpPr/>
          <p:nvPr/>
        </p:nvSpPr>
        <p:spPr>
          <a:xfrm>
            <a:off x="5626965" y="3019252"/>
            <a:ext cx="6117536" cy="355481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Общая стоимость пути OSPF</a:t>
            </a:r>
          </a:p>
        </p:txBody>
      </p:sp>
      <p:sp>
        <p:nvSpPr>
          <p:cNvPr id="46" name="燕尾形 25">
            <a:extLst>
              <a:ext uri="{FF2B5EF4-FFF2-40B4-BE49-F238E27FC236}">
                <a16:creationId xmlns:a16="http://schemas.microsoft.com/office/drawing/2014/main" xmlns="" id="{F309B534-FABC-480D-8ACA-8E2C3F0A689E}"/>
              </a:ext>
            </a:extLst>
          </p:cNvPr>
          <p:cNvSpPr/>
          <p:nvPr/>
        </p:nvSpPr>
        <p:spPr bwMode="auto">
          <a:xfrm>
            <a:off x="9567814" y="116311"/>
            <a:ext cx="662905" cy="21312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Зона</a:t>
            </a:r>
          </a:p>
        </p:txBody>
      </p:sp>
      <p:sp>
        <p:nvSpPr>
          <p:cNvPr id="47" name="燕尾形 26">
            <a:extLst>
              <a:ext uri="{FF2B5EF4-FFF2-40B4-BE49-F238E27FC236}">
                <a16:creationId xmlns:a16="http://schemas.microsoft.com/office/drawing/2014/main" xmlns="" id="{951FCD7B-F577-423B-B9B2-075071DAC48A}"/>
              </a:ext>
            </a:extLst>
          </p:cNvPr>
          <p:cNvSpPr/>
          <p:nvPr/>
        </p:nvSpPr>
        <p:spPr bwMode="auto">
          <a:xfrm>
            <a:off x="10127226" y="124239"/>
            <a:ext cx="1140452" cy="21312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en-US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ID </a:t>
            </a: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маршрутизатора</a:t>
            </a:r>
          </a:p>
        </p:txBody>
      </p:sp>
      <p:sp>
        <p:nvSpPr>
          <p:cNvPr id="48" name="燕尾形 27">
            <a:extLst>
              <a:ext uri="{FF2B5EF4-FFF2-40B4-BE49-F238E27FC236}">
                <a16:creationId xmlns:a16="http://schemas.microsoft.com/office/drawing/2014/main" xmlns="" id="{B3038597-5C5B-41AE-9F89-D48BEC2B16A9}"/>
              </a:ext>
            </a:extLst>
          </p:cNvPr>
          <p:cNvSpPr/>
          <p:nvPr/>
        </p:nvSpPr>
        <p:spPr bwMode="auto">
          <a:xfrm>
            <a:off x="11192496" y="124239"/>
            <a:ext cx="781200" cy="21312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Стоимость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Текст 6"/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438326" y="1019888"/>
                <a:ext cx="11306175" cy="1980827"/>
              </a:xfrm>
            </p:spPr>
            <p:txBody>
              <a:bodyPr/>
              <a:lstStyle/>
              <a:p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OSPF 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использует стоимость в качестве метрики маршрутов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Каждый интерфейс в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OSPF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имеет значение стоимости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По умолчанию, стоимость 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15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1500" b="1" dirty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100 </m:t>
                        </m:r>
                        <m:r>
                          <m:rPr>
                            <m:nor/>
                          </m:rPr>
                          <a:rPr lang="ru-RU" altLang="zh-CN" sz="1500" b="1" i="0" dirty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Мбит</m:t>
                        </m:r>
                        <m:r>
                          <m:rPr>
                            <m:nor/>
                          </m:rPr>
                          <a:rPr lang="en-US" altLang="zh-CN" sz="1500" b="1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/</m:t>
                        </m:r>
                        <m:r>
                          <m:rPr>
                            <m:nor/>
                          </m:rPr>
                          <a:rPr lang="ru-RU" altLang="zh-CN" sz="1500" b="1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с</m:t>
                        </m:r>
                        <m:r>
                          <m:rPr>
                            <m:nor/>
                          </m:rPr>
                          <a:rPr lang="en-US" altLang="zh-CN" sz="1500" b="1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ru-RU" altLang="zh-CN" sz="1500" b="1" i="0" smtClean="0">
                            <a:latin typeface="Cambria Math" panose="02040503050406030204" pitchFamily="18" charset="0"/>
                          </a:rPr>
                          <m:t>П</m:t>
                        </m:r>
                        <m:r>
                          <m:rPr>
                            <m:nor/>
                          </m:rPr>
                          <a:rPr lang="ru-RU" altLang="zh-CN" sz="1500" b="1" i="0" smtClean="0"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m:t>ропусная способность интерфейса</m:t>
                        </m:r>
                      </m:den>
                    </m:f>
                  </m:oMath>
                </a14:m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, 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где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100 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Мбит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/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с в числителе– эталонное значение по умолчанию, которое можно изменять</a:t>
                </a:r>
                <a:r>
                  <a:rPr lang="en-US" sz="15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Как правило, стоимость маршрута</a:t>
                </a:r>
                <a:r>
                  <a:rPr lang="en-US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OSPF</a:t>
                </a:r>
                <a:r>
                  <a:rPr lang="ru-RU" sz="1500" dirty="0">
                    <a:latin typeface="Arial" panose="020B0604020202020204" pitchFamily="34" charset="0"/>
                    <a:cs typeface="Arial" panose="020B0604020202020204" pitchFamily="34" charset="0"/>
                  </a:rPr>
                  <a:t> – это сумма стоимостей всех входящих интерфейсов на пути от сети назначения до локального маршрутизатора</a:t>
                </a:r>
                <a:r>
                  <a:rPr lang="en-US" sz="1500" dirty="0">
                    <a:solidFill>
                      <a:srgbClr val="C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</p:txBody>
          </p:sp>
        </mc:Choice>
        <mc:Fallback>
          <p:sp>
            <p:nvSpPr>
              <p:cNvPr id="7" name="Текст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438326" y="1019888"/>
                <a:ext cx="11306175" cy="1980827"/>
              </a:xfrm>
              <a:blipFill rotWithShape="0">
                <a:blip r:embed="rId4"/>
                <a:stretch>
                  <a:fillRect r="-270" b="-7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81679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0F507854-3098-49B0-AECD-829E218DFB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Существует пять типов пакетов протокола OSPF, которые реализуют различные функции во взаимодействии между маршрутизаторами OSPF.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пакетов OSPF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27868"/>
              </p:ext>
            </p:extLst>
          </p:nvPr>
        </p:nvGraphicFramePr>
        <p:xfrm>
          <a:off x="851425" y="2398223"/>
          <a:ext cx="9683489" cy="3919309"/>
        </p:xfrm>
        <a:graphic>
          <a:graphicData uri="http://schemas.openxmlformats.org/drawingml/2006/table">
            <a:tbl>
              <a:tblPr/>
              <a:tblGrid>
                <a:gridCol w="2804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7890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6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Имя пакета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Функция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71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Hello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Периодически отправляется для </a:t>
                      </a:r>
                      <a:r>
                        <a:rPr lang="ru-RU" sz="16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установления</a:t>
                      </a:r>
                      <a:r>
                        <a:rPr lang="ru-RU" sz="1600" noProof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поддержания отношений соседства OSPF.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1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Database Description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Содержит описание базы данных 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LSDB, </a:t>
                      </a:r>
                      <a:r>
                        <a:rPr lang="ru-RU" sz="1600" noProof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используется 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для синхронизации LSDB двух устройств – </a:t>
                      </a:r>
                      <a:r>
                        <a:rPr lang="ru-RU" sz="16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сверки полученной базы данных с локальной.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41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</a:t>
                      </a:r>
                      <a:r>
                        <a:rPr lang="en-US" sz="1600" baseline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State Request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Запрашивает необходимое LSA у соседа. LSR отправляются только после успешного обмена пакетами DD.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41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 State</a:t>
                      </a:r>
                      <a:r>
                        <a:rPr lang="en-US" sz="1600" baseline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Update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Отправка</a:t>
                      </a:r>
                      <a:r>
                        <a:rPr lang="ru-RU" sz="1600" noProof="0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запрошенного LSA соседу.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64166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 State ACK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Используется для подтверждения получения LSA.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3804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1893153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OSPF хранит данные в трех важных таблицах: таблица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соседей OSPF, таблица LSDB и таблица маршрутизации OSPF. Что необходимо знать про таблицу соседей </a:t>
            </a:r>
            <a:r>
              <a:rPr lang="ru-RU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OSPF:</a:t>
            </a:r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54050" lvl="1" indent="-339725">
              <a:lnSpc>
                <a:spcPct val="130000"/>
              </a:lnSpc>
              <a:spcBef>
                <a:spcPct val="0"/>
              </a:spcBef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Прежде чем OSPF передаст информацию о статусе канала, должны быть установлены отношения соседства OSPF.</a:t>
            </a:r>
          </a:p>
          <a:p>
            <a:pPr marL="654050" lvl="1" indent="-339725">
              <a:lnSpc>
                <a:spcPct val="130000"/>
              </a:lnSpc>
              <a:spcBef>
                <a:spcPct val="0"/>
              </a:spcBef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Отношения соседства OSPF устанавливаются путем обмена пакетами Hello.</a:t>
            </a:r>
          </a:p>
          <a:p>
            <a:pPr marL="654050" lvl="1" indent="-339725">
              <a:lnSpc>
                <a:spcPct val="130000"/>
              </a:lnSpc>
              <a:spcBef>
                <a:spcPct val="0"/>
              </a:spcBef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Таблица соседей OSPF описывает статус отношений соседства между маршрутизаторами OSPF. Для просмотра информации о статусе можно выполнить команду </a:t>
            </a:r>
            <a:r>
              <a:rPr lang="ru-RU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display ospf peer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Три типа записей OSPF – записи в таблице соседа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225025" y="3724875"/>
            <a:ext cx="2182577" cy="326291"/>
          </a:xfrm>
          <a:prstGeom prst="roundRect">
            <a:avLst>
              <a:gd name="adj" fmla="val 2303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ru-RU" sz="15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[</a:t>
            </a:r>
            <a:r>
              <a:rPr lang="en-US" sz="15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[R1]display ospf peer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96772" y="3546947"/>
            <a:ext cx="5486796" cy="2601211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>
              <a:lnSpc>
                <a:spcPct val="100000"/>
              </a:lnSpc>
            </a:pP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&lt;R1&gt; display ospf peer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OSPF Process 1 with Router ID 1.1.1.1        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Neighbors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Area 0.0.0.0 interface 10.1.1.1(GigabitEthernet1/0/0)'s neighbors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Router ID:  2.2.2.2    Address:  10.1.1.2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GR State: Normal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State: Full  Mode:Nbr is  Master  Priority: 1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DR:  10.1.1.1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BDR: 10.1.1.2   MTU: 0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Dead timer due in 35  sec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Retrans timer interval: 5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Neighbor is up for 00:00:05   </a:t>
            </a:r>
          </a:p>
          <a:p>
            <a:pPr fontAlgn="ctr">
              <a:lnSpc>
                <a:spcPct val="10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Authentication Sequence: [ 0 ]</a:t>
            </a:r>
          </a:p>
        </p:txBody>
      </p:sp>
      <p:cxnSp>
        <p:nvCxnSpPr>
          <p:cNvPr id="19" name="直接连接符 18"/>
          <p:cNvCxnSpPr>
            <a:stCxn id="18" idx="1"/>
            <a:endCxn id="5" idx="3"/>
          </p:cNvCxnSpPr>
          <p:nvPr/>
        </p:nvCxnSpPr>
        <p:spPr>
          <a:xfrm flipH="1">
            <a:off x="2080227" y="4957207"/>
            <a:ext cx="271414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5DD6E3EE-74E8-47A9-A8BC-997F1796FDD8}"/>
              </a:ext>
            </a:extLst>
          </p:cNvPr>
          <p:cNvGrpSpPr/>
          <p:nvPr/>
        </p:nvGrpSpPr>
        <p:grpSpPr>
          <a:xfrm>
            <a:off x="1540227" y="4735807"/>
            <a:ext cx="707171" cy="825430"/>
            <a:chOff x="1669180" y="4735807"/>
            <a:chExt cx="707171" cy="825430"/>
          </a:xfrm>
        </p:grpSpPr>
        <p:pic>
          <p:nvPicPr>
            <p:cNvPr id="5" name="图片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180" y="4735807"/>
              <a:ext cx="540000" cy="4428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727422" y="5222683"/>
              <a:ext cx="648929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EC706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6F66E46-9306-45CF-BF0F-6959CE46D249}"/>
              </a:ext>
            </a:extLst>
          </p:cNvPr>
          <p:cNvGrpSpPr/>
          <p:nvPr/>
        </p:nvGrpSpPr>
        <p:grpSpPr>
          <a:xfrm>
            <a:off x="4794368" y="4735807"/>
            <a:ext cx="755532" cy="809561"/>
            <a:chOff x="4794368" y="4735807"/>
            <a:chExt cx="755532" cy="809561"/>
          </a:xfrm>
        </p:grpSpPr>
        <p:pic>
          <p:nvPicPr>
            <p:cNvPr id="18" name="图片 17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368" y="4735807"/>
              <a:ext cx="540000" cy="4428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4844434" y="5206814"/>
              <a:ext cx="705466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95978" y="4191762"/>
            <a:ext cx="205741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маршрутизатора: 1.1.1.1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75536" y="4336585"/>
            <a:ext cx="2129428" cy="3710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sp>
        <p:nvSpPr>
          <p:cNvPr id="15" name="燕尾形 25">
            <a:extLst>
              <a:ext uri="{FF2B5EF4-FFF2-40B4-BE49-F238E27FC236}">
                <a16:creationId xmlns:a16="http://schemas.microsoft.com/office/drawing/2014/main" xmlns="" id="{CFAE81EF-8BDB-47A1-86B1-C849371486AA}"/>
              </a:ext>
            </a:extLst>
          </p:cNvPr>
          <p:cNvSpPr/>
          <p:nvPr/>
        </p:nvSpPr>
        <p:spPr bwMode="auto">
          <a:xfrm>
            <a:off x="9340645" y="101862"/>
            <a:ext cx="868360" cy="257875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соседства</a:t>
            </a:r>
          </a:p>
        </p:txBody>
      </p:sp>
      <p:sp>
        <p:nvSpPr>
          <p:cNvPr id="16" name="燕尾形 26">
            <a:extLst>
              <a:ext uri="{FF2B5EF4-FFF2-40B4-BE49-F238E27FC236}">
                <a16:creationId xmlns:a16="http://schemas.microsoft.com/office/drawing/2014/main" xmlns="" id="{FE727D3D-EF9D-4194-989B-32C8361FF1AE}"/>
              </a:ext>
            </a:extLst>
          </p:cNvPr>
          <p:cNvSpPr/>
          <p:nvPr/>
        </p:nvSpPr>
        <p:spPr bwMode="auto">
          <a:xfrm>
            <a:off x="10114143" y="101862"/>
            <a:ext cx="781200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LSDB</a:t>
            </a:r>
          </a:p>
        </p:txBody>
      </p:sp>
      <p:sp>
        <p:nvSpPr>
          <p:cNvPr id="17" name="燕尾形 27">
            <a:extLst>
              <a:ext uri="{FF2B5EF4-FFF2-40B4-BE49-F238E27FC236}">
                <a16:creationId xmlns:a16="http://schemas.microsoft.com/office/drawing/2014/main" xmlns="" id="{2378338E-6847-4C34-9971-A3A36F713563}"/>
              </a:ext>
            </a:extLst>
          </p:cNvPr>
          <p:cNvSpPr/>
          <p:nvPr/>
        </p:nvSpPr>
        <p:spPr bwMode="auto">
          <a:xfrm>
            <a:off x="10800482" y="101862"/>
            <a:ext cx="1173214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  <a:defRPr/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маршрутизации OSPF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902A745-B66E-42FA-9611-39223712D953}"/>
              </a:ext>
            </a:extLst>
          </p:cNvPr>
          <p:cNvSpPr txBox="1"/>
          <p:nvPr/>
        </p:nvSpPr>
        <p:spPr>
          <a:xfrm>
            <a:off x="3757591" y="5220156"/>
            <a:ext cx="12102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10.1.1.2/30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C119D28-3EF0-40B0-98E1-1A833E28500B}"/>
              </a:ext>
            </a:extLst>
          </p:cNvPr>
          <p:cNvGrpSpPr/>
          <p:nvPr/>
        </p:nvGrpSpPr>
        <p:grpSpPr>
          <a:xfrm>
            <a:off x="2052800" y="4974560"/>
            <a:ext cx="1903174" cy="567904"/>
            <a:chOff x="2134861" y="4974560"/>
            <a:chExt cx="1903174" cy="56790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E5B7BF5-2B8A-4E4B-876A-F85B5C18E84F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10.1.1.1/30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B775F403-F85C-4EC7-ABDD-C0EB24A3A067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 1/0/0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BC98E618-42D5-4979-98F5-50E00513915D}"/>
              </a:ext>
            </a:extLst>
          </p:cNvPr>
          <p:cNvSpPr txBox="1"/>
          <p:nvPr/>
        </p:nvSpPr>
        <p:spPr>
          <a:xfrm>
            <a:off x="3909890" y="4974560"/>
            <a:ext cx="105799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GE 1/0/0</a:t>
            </a:r>
          </a:p>
        </p:txBody>
      </p:sp>
      <p:sp>
        <p:nvSpPr>
          <p:cNvPr id="26" name="Right Arrow 157"/>
          <p:cNvSpPr/>
          <p:nvPr/>
        </p:nvSpPr>
        <p:spPr>
          <a:xfrm>
            <a:off x="4827288" y="3786957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941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Статические маршруты настраиваются вручную. В случае изменения топологии сети потребуется вручную переконфигурировать статические маршруты, что ограничивает масштабное применение статической маршрутизации в действующей сети.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Протоколы динамической маршрутизации широко используются в действующих сетях благодаря высокой надежности, масштабируемости и гибкости. Протокол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OSPF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Shortest Path First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 является популярным протоколом динамической маршрутизации.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этом разделе рассматриваются основные понятия, принципы работы и базовая конфигурация OSPF.</a:t>
            </a:r>
          </a:p>
        </p:txBody>
      </p:sp>
    </p:spTree>
    <p:extLst>
      <p:ext uri="{BB962C8B-B14F-4D97-AF65-F5344CB8AC3E}">
        <p14:creationId xmlns:p14="http://schemas.microsoft.com/office/powerpoint/2010/main" val="3570361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60000"/>
              </a:lnSpc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Что необходимо знать про таблицу OSPF LSDB:</a:t>
            </a:r>
          </a:p>
          <a:p>
            <a:pPr marL="654050" lvl="1" indent="-339725">
              <a:buSzTx/>
              <a:buFont typeface="Huawei Sans" panose="020C0503030203020204" pitchFamily="34" charset="0"/>
              <a:buChar char="▫"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LSDB хранит LSA, сгенерированные самим маршрутизатором и полученные от соседей. В этом примере LSDB R1 содержит три LSA.</a:t>
            </a:r>
          </a:p>
          <a:p>
            <a:pPr marL="654050" lvl="1" indent="-339725">
              <a:buSzTx/>
              <a:buFont typeface="Huawei Sans" panose="020C0503030203020204" pitchFamily="34" charset="0"/>
              <a:buChar char="▫"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Поле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указывает на тип LSA, а поле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AdvRouter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указывает на маршрутизатор, отправляющий LSA.</a:t>
            </a:r>
          </a:p>
          <a:p>
            <a:pPr marL="654050" lvl="1" indent="-339725">
              <a:buSzTx/>
              <a:buFont typeface="Huawei Sans" panose="020C0503030203020204" pitchFamily="34" charset="0"/>
              <a:buChar char="▫"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Выполните команду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display ospf lsdb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для запроса LSDB.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Три типа записей OSPF – записи в таблице LSDB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74854" y="3585662"/>
            <a:ext cx="5514479" cy="233294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&lt;R1&gt;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display ospf lsdb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OSPF Process 1 with Router ID 1.1.1.1                           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Link State Database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Router ID: 0.0.0.0                                   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Type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LinkState ID   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AdvRouter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Age  Len   Sequence   Metric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Router    2.2.2.2           2.2.2.2           98  36    8000000B       1 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Router    1.1.1.1           1.1.1.1           92  36    80000005       1 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Network  10.1.1.2        2.2.2.2           98  32    80000004       0       </a:t>
            </a:r>
          </a:p>
        </p:txBody>
      </p:sp>
      <p:sp>
        <p:nvSpPr>
          <p:cNvPr id="13" name="燕尾形 25">
            <a:extLst>
              <a:ext uri="{FF2B5EF4-FFF2-40B4-BE49-F238E27FC236}">
                <a16:creationId xmlns:a16="http://schemas.microsoft.com/office/drawing/2014/main" xmlns="" id="{F7BAB36C-1643-4373-839E-E8CB808ED6E5}"/>
              </a:ext>
            </a:extLst>
          </p:cNvPr>
          <p:cNvSpPr/>
          <p:nvPr/>
        </p:nvSpPr>
        <p:spPr bwMode="auto">
          <a:xfrm>
            <a:off x="9427805" y="101862"/>
            <a:ext cx="781200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соседства</a:t>
            </a:r>
          </a:p>
        </p:txBody>
      </p:sp>
      <p:sp>
        <p:nvSpPr>
          <p:cNvPr id="17" name="燕尾形 26">
            <a:extLst>
              <a:ext uri="{FF2B5EF4-FFF2-40B4-BE49-F238E27FC236}">
                <a16:creationId xmlns:a16="http://schemas.microsoft.com/office/drawing/2014/main" xmlns="" id="{FE2C19D8-8E9D-41DE-A988-19E472D12066}"/>
              </a:ext>
            </a:extLst>
          </p:cNvPr>
          <p:cNvSpPr/>
          <p:nvPr/>
        </p:nvSpPr>
        <p:spPr bwMode="auto">
          <a:xfrm>
            <a:off x="10114143" y="101862"/>
            <a:ext cx="781200" cy="257875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LSDB</a:t>
            </a:r>
          </a:p>
        </p:txBody>
      </p:sp>
      <p:sp>
        <p:nvSpPr>
          <p:cNvPr id="18" name="燕尾形 27">
            <a:extLst>
              <a:ext uri="{FF2B5EF4-FFF2-40B4-BE49-F238E27FC236}">
                <a16:creationId xmlns:a16="http://schemas.microsoft.com/office/drawing/2014/main" xmlns="" id="{A5716563-10A0-4C7F-B0E5-9FA772702512}"/>
              </a:ext>
            </a:extLst>
          </p:cNvPr>
          <p:cNvSpPr/>
          <p:nvPr/>
        </p:nvSpPr>
        <p:spPr bwMode="auto">
          <a:xfrm>
            <a:off x="10800482" y="101862"/>
            <a:ext cx="1173214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  <a:defRPr/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маршрутизации OSPF</a:t>
            </a:r>
          </a:p>
        </p:txBody>
      </p:sp>
      <p:sp>
        <p:nvSpPr>
          <p:cNvPr id="49" name="圆角矩形 6">
            <a:extLst>
              <a:ext uri="{FF2B5EF4-FFF2-40B4-BE49-F238E27FC236}">
                <a16:creationId xmlns:a16="http://schemas.microsoft.com/office/drawing/2014/main" xmlns="" id="{59E1CE13-12E0-409B-803D-B5F3C552D76D}"/>
              </a:ext>
            </a:extLst>
          </p:cNvPr>
          <p:cNvSpPr/>
          <p:nvPr/>
        </p:nvSpPr>
        <p:spPr>
          <a:xfrm>
            <a:off x="1225025" y="3724875"/>
            <a:ext cx="2182577" cy="326291"/>
          </a:xfrm>
          <a:prstGeom prst="roundRect">
            <a:avLst>
              <a:gd name="adj" fmla="val 2303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en-US" sz="15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[R1]display ospf lsdb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55160E7-8ECF-4472-9322-463112AF80F9}"/>
              </a:ext>
            </a:extLst>
          </p:cNvPr>
          <p:cNvCxnSpPr>
            <a:stCxn id="29" idx="1"/>
            <a:endCxn id="26" idx="3"/>
          </p:cNvCxnSpPr>
          <p:nvPr/>
        </p:nvCxnSpPr>
        <p:spPr>
          <a:xfrm flipH="1">
            <a:off x="2080227" y="4957207"/>
            <a:ext cx="271414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1C3318FA-553B-4185-94AB-5AC3944D4E63}"/>
              </a:ext>
            </a:extLst>
          </p:cNvPr>
          <p:cNvGrpSpPr/>
          <p:nvPr/>
        </p:nvGrpSpPr>
        <p:grpSpPr>
          <a:xfrm>
            <a:off x="1540227" y="4735807"/>
            <a:ext cx="707171" cy="825430"/>
            <a:chOff x="1669180" y="4735807"/>
            <a:chExt cx="707171" cy="82543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29AE73A0-9186-44BB-BD18-220C40FDEDB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180" y="4735807"/>
              <a:ext cx="540000" cy="44280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89C12B2E-D7E5-4EE5-8AAD-8A87BA7BAF79}"/>
                </a:ext>
              </a:extLst>
            </p:cNvPr>
            <p:cNvSpPr txBox="1"/>
            <p:nvPr/>
          </p:nvSpPr>
          <p:spPr>
            <a:xfrm>
              <a:off x="1727422" y="5222683"/>
              <a:ext cx="648929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EC706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CBFFE21-844A-4D3B-A4CE-AA380F8F0A17}"/>
              </a:ext>
            </a:extLst>
          </p:cNvPr>
          <p:cNvGrpSpPr/>
          <p:nvPr/>
        </p:nvGrpSpPr>
        <p:grpSpPr>
          <a:xfrm>
            <a:off x="4794368" y="4735807"/>
            <a:ext cx="755532" cy="809561"/>
            <a:chOff x="4794368" y="4735807"/>
            <a:chExt cx="755532" cy="80956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E5EF5DD6-2D13-408B-B860-E3E095ECD07E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368" y="4735807"/>
              <a:ext cx="540000" cy="442800"/>
            </a:xfrm>
            <a:prstGeom prst="rect">
              <a:avLst/>
            </a:prstGeom>
          </p:spPr>
        </p:pic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1956BE2C-EF7E-47EC-84EB-02D8D0484D4A}"/>
                </a:ext>
              </a:extLst>
            </p:cNvPr>
            <p:cNvSpPr txBox="1"/>
            <p:nvPr/>
          </p:nvSpPr>
          <p:spPr>
            <a:xfrm>
              <a:off x="4844434" y="5206814"/>
              <a:ext cx="705466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99B7650-3813-4E99-A2B8-C841EF741F31}"/>
              </a:ext>
            </a:extLst>
          </p:cNvPr>
          <p:cNvSpPr txBox="1"/>
          <p:nvPr/>
        </p:nvSpPr>
        <p:spPr>
          <a:xfrm>
            <a:off x="1129789" y="4273853"/>
            <a:ext cx="205741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маршрутизатора: 1.1.1.1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B4544FF-6DF8-4811-918E-4CEE75E96980}"/>
              </a:ext>
            </a:extLst>
          </p:cNvPr>
          <p:cNvSpPr txBox="1"/>
          <p:nvPr/>
        </p:nvSpPr>
        <p:spPr>
          <a:xfrm>
            <a:off x="4199372" y="4175853"/>
            <a:ext cx="2069348" cy="3868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57D285F-0D32-41DE-ADFE-846DB6ACC1DB}"/>
              </a:ext>
            </a:extLst>
          </p:cNvPr>
          <p:cNvSpPr txBox="1"/>
          <p:nvPr/>
        </p:nvSpPr>
        <p:spPr>
          <a:xfrm>
            <a:off x="3757591" y="5220156"/>
            <a:ext cx="12102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10.1.1.2/30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362E1CA7-311C-4DE5-A6E1-6F5B110BEBA6}"/>
              </a:ext>
            </a:extLst>
          </p:cNvPr>
          <p:cNvGrpSpPr/>
          <p:nvPr/>
        </p:nvGrpSpPr>
        <p:grpSpPr>
          <a:xfrm>
            <a:off x="2052800" y="4974560"/>
            <a:ext cx="1903174" cy="567904"/>
            <a:chOff x="2134861" y="4974560"/>
            <a:chExt cx="1903174" cy="567904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437CAC0A-FF95-401F-8ABA-3DD42167EDC4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10.1.1.1/30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D92C9D80-55F2-49DF-8E64-AF3A48670033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 1/0/0</a:t>
              </a: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4FB06558-4A8F-4654-A46F-BC58DAF354E8}"/>
              </a:ext>
            </a:extLst>
          </p:cNvPr>
          <p:cNvSpPr txBox="1"/>
          <p:nvPr/>
        </p:nvSpPr>
        <p:spPr>
          <a:xfrm>
            <a:off x="3909890" y="4974560"/>
            <a:ext cx="105799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GE 1/0/0</a:t>
            </a:r>
          </a:p>
        </p:txBody>
      </p:sp>
      <p:sp>
        <p:nvSpPr>
          <p:cNvPr id="36" name="Right Arrow 157"/>
          <p:cNvSpPr/>
          <p:nvPr/>
        </p:nvSpPr>
        <p:spPr>
          <a:xfrm>
            <a:off x="4827288" y="3786957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6462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Три типа записей OSPF – записи в таблице маршрутизации OSPF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6087" y="1246035"/>
            <a:ext cx="11299825" cy="258070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Что необходимо знать про таблицу 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маршрутизации OSPF:</a:t>
            </a:r>
          </a:p>
          <a:p>
            <a:pPr marL="654050" lvl="1" indent="-358775" defTabSz="914034" fontAlgn="ctr">
              <a:lnSpc>
                <a:spcPct val="120000"/>
              </a:lnSpc>
              <a:spcBef>
                <a:spcPts val="720"/>
              </a:spcBef>
              <a:buFont typeface="Huawei Sans" panose="020C0503030203020204" pitchFamily="34" charset="0"/>
              <a:buChar char="▫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Таблица маршрутизации OSPF и таблица маршрутизации маршрутизатора отличаются. В этом примере таблица маршрутизации OSPF содержит три маршрута.</a:t>
            </a:r>
          </a:p>
          <a:p>
            <a:pPr marL="654050" lvl="1" indent="-358775" defTabSz="914034" fontAlgn="ctr">
              <a:lnSpc>
                <a:spcPct val="120000"/>
              </a:lnSpc>
              <a:spcBef>
                <a:spcPts val="720"/>
              </a:spcBef>
              <a:buFont typeface="Huawei Sans" panose="020C0503030203020204" pitchFamily="34" charset="0"/>
              <a:buChar char="▫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Таблица маршрутизации OSPF содержит информацию, например, IP-адрес назначения, стоимость и IP-адрес следующего узла, который направляет переадресацию пакетов.</a:t>
            </a:r>
          </a:p>
          <a:p>
            <a:pPr marL="654050" lvl="1" indent="-358775" defTabSz="914034" fontAlgn="ctr">
              <a:lnSpc>
                <a:spcPct val="120000"/>
              </a:lnSpc>
              <a:spcBef>
                <a:spcPts val="720"/>
              </a:spcBef>
              <a:buFont typeface="Huawei Sans" panose="020C0503030203020204" pitchFamily="34" charset="0"/>
              <a:buChar char="▫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Выполните команду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display ospf routing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для запроса таблицы маршрутизации OSPF.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38788" y="3606493"/>
            <a:ext cx="5683943" cy="2448000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140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&lt;R1&gt;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display ospf routing         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OSPF Process 1 with Router ID 1.1.1.1                 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Routing tables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Routing for Network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Destination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Type      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NextHop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        AdvRouter       Area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1.1.1.1/32           0     stub        1.1.1.1            1.1.1.1          0.0.0.0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10.1.1.0/20         1    Transit     10.1.1.1          1.1.1.1          0.0.0.0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2.2.2.2/32           1     stub        10.1.1.2          2.2.2.2          0.0.0.0 </a:t>
            </a:r>
          </a:p>
          <a:p>
            <a:pPr fontAlgn="ctr">
              <a:lnSpc>
                <a:spcPct val="100000"/>
              </a:lnSpc>
            </a:pP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Total Nets: 3 </a:t>
            </a:r>
          </a:p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Intra Area: 3  Inter Area: 0  ASE: 0  NSSA: 0</a:t>
            </a:r>
          </a:p>
        </p:txBody>
      </p:sp>
      <p:sp>
        <p:nvSpPr>
          <p:cNvPr id="17" name="燕尾形 25">
            <a:extLst>
              <a:ext uri="{FF2B5EF4-FFF2-40B4-BE49-F238E27FC236}">
                <a16:creationId xmlns:a16="http://schemas.microsoft.com/office/drawing/2014/main" xmlns="" id="{CDF25949-BD35-4E1C-BA5F-70D69BE7EF56}"/>
              </a:ext>
            </a:extLst>
          </p:cNvPr>
          <p:cNvSpPr/>
          <p:nvPr/>
        </p:nvSpPr>
        <p:spPr bwMode="auto">
          <a:xfrm>
            <a:off x="9436597" y="101862"/>
            <a:ext cx="781200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соседства</a:t>
            </a:r>
          </a:p>
        </p:txBody>
      </p:sp>
      <p:sp>
        <p:nvSpPr>
          <p:cNvPr id="22" name="燕尾形 26">
            <a:extLst>
              <a:ext uri="{FF2B5EF4-FFF2-40B4-BE49-F238E27FC236}">
                <a16:creationId xmlns:a16="http://schemas.microsoft.com/office/drawing/2014/main" xmlns="" id="{9F12F51E-1F06-4101-AC5E-D042168C2D27}"/>
              </a:ext>
            </a:extLst>
          </p:cNvPr>
          <p:cNvSpPr/>
          <p:nvPr/>
        </p:nvSpPr>
        <p:spPr bwMode="auto">
          <a:xfrm>
            <a:off x="10118539" y="101862"/>
            <a:ext cx="781200" cy="257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</a:pPr>
            <a:r>
              <a:rPr lang="ru-RU" sz="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LSDB</a:t>
            </a:r>
          </a:p>
        </p:txBody>
      </p:sp>
      <p:sp>
        <p:nvSpPr>
          <p:cNvPr id="23" name="燕尾形 27">
            <a:extLst>
              <a:ext uri="{FF2B5EF4-FFF2-40B4-BE49-F238E27FC236}">
                <a16:creationId xmlns:a16="http://schemas.microsoft.com/office/drawing/2014/main" xmlns="" id="{C5DFDE18-DD44-4CFF-83CE-DBD61C6F0EFA}"/>
              </a:ext>
            </a:extLst>
          </p:cNvPr>
          <p:cNvSpPr/>
          <p:nvPr/>
        </p:nvSpPr>
        <p:spPr bwMode="auto">
          <a:xfrm>
            <a:off x="10800482" y="101862"/>
            <a:ext cx="1173214" cy="257875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8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маршрутизации OSPF</a:t>
            </a:r>
          </a:p>
        </p:txBody>
      </p:sp>
      <p:sp>
        <p:nvSpPr>
          <p:cNvPr id="48" name="圆角矩形 6">
            <a:extLst>
              <a:ext uri="{FF2B5EF4-FFF2-40B4-BE49-F238E27FC236}">
                <a16:creationId xmlns:a16="http://schemas.microsoft.com/office/drawing/2014/main" xmlns="" id="{8291513E-720F-45D8-B498-195BA5E55003}"/>
              </a:ext>
            </a:extLst>
          </p:cNvPr>
          <p:cNvSpPr/>
          <p:nvPr/>
        </p:nvSpPr>
        <p:spPr>
          <a:xfrm>
            <a:off x="1225025" y="3724875"/>
            <a:ext cx="2466331" cy="326291"/>
          </a:xfrm>
          <a:prstGeom prst="roundRect">
            <a:avLst>
              <a:gd name="adj" fmla="val 2303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ru-RU" sz="1500" dirty="0">
                <a:solidFill>
                  <a:srgbClr val="EC706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[R1]display ospf routing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C6142E0-E9A4-47F3-9BC2-9D13F88DFFAE}"/>
              </a:ext>
            </a:extLst>
          </p:cNvPr>
          <p:cNvCxnSpPr>
            <a:stCxn id="29" idx="1"/>
            <a:endCxn id="26" idx="3"/>
          </p:cNvCxnSpPr>
          <p:nvPr/>
        </p:nvCxnSpPr>
        <p:spPr>
          <a:xfrm flipH="1">
            <a:off x="2080227" y="4957207"/>
            <a:ext cx="271414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BDB4F4C-5120-4E9D-9DCB-70A15468A762}"/>
              </a:ext>
            </a:extLst>
          </p:cNvPr>
          <p:cNvGrpSpPr/>
          <p:nvPr/>
        </p:nvGrpSpPr>
        <p:grpSpPr>
          <a:xfrm>
            <a:off x="1540227" y="4735807"/>
            <a:ext cx="707171" cy="825430"/>
            <a:chOff x="1669180" y="4735807"/>
            <a:chExt cx="707171" cy="825430"/>
          </a:xfrm>
        </p:grpSpPr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B685A60E-5DAE-4260-8031-D8C1E5429CE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180" y="4735807"/>
              <a:ext cx="540000" cy="442800"/>
            </a:xfrm>
            <a:prstGeom prst="rect">
              <a:avLst/>
            </a:prstGeom>
          </p:spPr>
        </p:pic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B2833927-D4A6-4E51-BBBE-263BBB9B87DC}"/>
                </a:ext>
              </a:extLst>
            </p:cNvPr>
            <p:cNvSpPr txBox="1"/>
            <p:nvPr/>
          </p:nvSpPr>
          <p:spPr>
            <a:xfrm>
              <a:off x="1727422" y="5222683"/>
              <a:ext cx="648929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EC706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2D0218B-A212-4442-9828-7CF207CEB261}"/>
              </a:ext>
            </a:extLst>
          </p:cNvPr>
          <p:cNvGrpSpPr/>
          <p:nvPr/>
        </p:nvGrpSpPr>
        <p:grpSpPr>
          <a:xfrm>
            <a:off x="4794368" y="4735807"/>
            <a:ext cx="755532" cy="809561"/>
            <a:chOff x="4794368" y="4735807"/>
            <a:chExt cx="755532" cy="809561"/>
          </a:xfrm>
        </p:grpSpPr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A00F1D85-B1E9-4BEE-8E25-16F9664B96C8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368" y="4735807"/>
              <a:ext cx="540000" cy="442800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F597C5D5-E42F-499E-A68C-6951A7BC2728}"/>
                </a:ext>
              </a:extLst>
            </p:cNvPr>
            <p:cNvSpPr txBox="1"/>
            <p:nvPr/>
          </p:nvSpPr>
          <p:spPr>
            <a:xfrm>
              <a:off x="4844434" y="5206814"/>
              <a:ext cx="705466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E38FD0E-6EA9-4F0A-BAB7-EE4CD6C6B093}"/>
              </a:ext>
            </a:extLst>
          </p:cNvPr>
          <p:cNvSpPr txBox="1"/>
          <p:nvPr/>
        </p:nvSpPr>
        <p:spPr>
          <a:xfrm>
            <a:off x="1057862" y="4222697"/>
            <a:ext cx="205741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30CAEF4D-41FC-4DCA-8C0E-0954B29082E5}"/>
              </a:ext>
            </a:extLst>
          </p:cNvPr>
          <p:cNvSpPr txBox="1"/>
          <p:nvPr/>
        </p:nvSpPr>
        <p:spPr>
          <a:xfrm>
            <a:off x="4106125" y="4215244"/>
            <a:ext cx="2089667" cy="3334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840B312-E016-4F34-A2CA-7E8221084076}"/>
              </a:ext>
            </a:extLst>
          </p:cNvPr>
          <p:cNvSpPr txBox="1"/>
          <p:nvPr/>
        </p:nvSpPr>
        <p:spPr>
          <a:xfrm>
            <a:off x="3757591" y="5220156"/>
            <a:ext cx="12102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10.1.1.2/30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B3D91981-406D-44B8-963C-D3E2E5C33184}"/>
              </a:ext>
            </a:extLst>
          </p:cNvPr>
          <p:cNvGrpSpPr/>
          <p:nvPr/>
        </p:nvGrpSpPr>
        <p:grpSpPr>
          <a:xfrm>
            <a:off x="2052800" y="4974560"/>
            <a:ext cx="1903174" cy="567904"/>
            <a:chOff x="2134861" y="4974560"/>
            <a:chExt cx="1903174" cy="56790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1EB0E0B0-9FF5-4FC5-8F42-8AE092A79DF7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10.1.1.1/30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36277F9D-001D-4D67-B7EF-2F50C1BA6107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 1/0/0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2A9C349D-638A-4AD8-B993-3E18068BAAF3}"/>
              </a:ext>
            </a:extLst>
          </p:cNvPr>
          <p:cNvSpPr txBox="1"/>
          <p:nvPr/>
        </p:nvSpPr>
        <p:spPr>
          <a:xfrm>
            <a:off x="3895896" y="4993799"/>
            <a:ext cx="105799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GE 1/0/0</a:t>
            </a:r>
          </a:p>
        </p:txBody>
      </p:sp>
      <p:sp>
        <p:nvSpPr>
          <p:cNvPr id="35" name="Right Arrow 157"/>
          <p:cNvSpPr/>
          <p:nvPr/>
        </p:nvSpPr>
        <p:spPr>
          <a:xfrm>
            <a:off x="4827288" y="3786957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9674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 OSPF</a:t>
            </a:r>
          </a:p>
          <a:p>
            <a:r>
              <a:rPr lang="ru-RU" b="1" dirty="0">
                <a:latin typeface="Arial" panose="020B0604020202020204" pitchFamily="34" charset="0"/>
              </a:rPr>
              <a:t>Принципы работы OSPF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Типовая конфигурация OSPF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210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1BCFB01-38A1-4D88-9745-E6730975F3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1877" y="1093404"/>
            <a:ext cx="11306175" cy="46800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Существует два важных понятия отношений между маршрутизаторами OSPF: отношения соседства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(neighbor)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смежности (</a:t>
            </a:r>
            <a:r>
              <a:rPr lang="en-US" dirty="0"/>
              <a:t>adjacency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простой сети напрямую соединены два маршрутизатора. OSPF включен на взаимосвязанных интерфейсах. Маршрутизаторы начинают отправлять и прослушивать пакеты Hello. После того, как два маршрутизатора обнаруживают друг друга через пакеты Hello, они устанавливают отношения соседства.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Установление отношений соседства – это только начало. Затем будет выполняться обмен серией пакетов, например DD, LSR, LSU и LSAck. После завершения синхронизации LSDB между двумя маршрутизаторами,  когда они переходят к самостоятельному расчету маршрутов, между этими маршрутизаторами устанавливаются отношения смежности.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xmlns="" id="{B7534249-CE6B-441F-94BF-8F6513AB0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799" y="452604"/>
            <a:ext cx="10145323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Отношения между маршрутизаторами OSPF</a:t>
            </a:r>
          </a:p>
        </p:txBody>
      </p:sp>
    </p:spTree>
    <p:extLst>
      <p:ext uri="{BB962C8B-B14F-4D97-AF65-F5344CB8AC3E}">
        <p14:creationId xmlns:p14="http://schemas.microsoft.com/office/powerpoint/2010/main" val="2287190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Установление отношений смежности OSPF включает четыре шага: установление отношений соседства, согласование статуса ведущий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ведомый (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master/slave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), обмен информацией LSDB и синхронизация LSDB.</a:t>
            </a:r>
          </a:p>
          <a:p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Процесс установления отношений смежности OSPF</a:t>
            </a:r>
          </a:p>
        </p:txBody>
      </p:sp>
      <p:pic>
        <p:nvPicPr>
          <p:cNvPr id="3" name="图片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079" y="1994437"/>
            <a:ext cx="540000" cy="442800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3" idx="3"/>
            <a:endCxn id="6" idx="1"/>
          </p:cNvCxnSpPr>
          <p:nvPr/>
        </p:nvCxnSpPr>
        <p:spPr>
          <a:xfrm>
            <a:off x="2907079" y="2215837"/>
            <a:ext cx="572407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55" y="1994437"/>
            <a:ext cx="540000" cy="442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827079" y="2071234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249988" y="204656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27" name="Oval 4"/>
          <p:cNvSpPr>
            <a:spLocks noChangeAspect="1"/>
          </p:cNvSpPr>
          <p:nvPr/>
        </p:nvSpPr>
        <p:spPr>
          <a:xfrm>
            <a:off x="5603151" y="2313490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1</a:t>
            </a:r>
          </a:p>
        </p:txBody>
      </p:sp>
      <p:sp>
        <p:nvSpPr>
          <p:cNvPr id="31" name="Oval 4"/>
          <p:cNvSpPr>
            <a:spLocks noChangeAspect="1"/>
          </p:cNvSpPr>
          <p:nvPr/>
        </p:nvSpPr>
        <p:spPr>
          <a:xfrm>
            <a:off x="5603151" y="3139996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2</a:t>
            </a:r>
          </a:p>
        </p:txBody>
      </p:sp>
      <p:sp>
        <p:nvSpPr>
          <p:cNvPr id="37" name="Oval 4"/>
          <p:cNvSpPr>
            <a:spLocks noChangeAspect="1"/>
          </p:cNvSpPr>
          <p:nvPr/>
        </p:nvSpPr>
        <p:spPr>
          <a:xfrm>
            <a:off x="5603151" y="3878014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1" name="Oval 4"/>
          <p:cNvSpPr>
            <a:spLocks noChangeAspect="1"/>
          </p:cNvSpPr>
          <p:nvPr/>
        </p:nvSpPr>
        <p:spPr>
          <a:xfrm>
            <a:off x="5603151" y="4675024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3" name="Oval 4"/>
          <p:cNvSpPr>
            <a:spLocks noChangeAspect="1"/>
          </p:cNvSpPr>
          <p:nvPr/>
        </p:nvSpPr>
        <p:spPr>
          <a:xfrm>
            <a:off x="2437919" y="5566467"/>
            <a:ext cx="282142" cy="282142"/>
          </a:xfrm>
          <a:prstGeom prst="ellipse">
            <a:avLst/>
          </a:prstGeom>
          <a:solidFill>
            <a:srgbClr val="EC706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2920525" y="5507205"/>
            <a:ext cx="1707459" cy="400666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Расчет маршрутов.</a:t>
            </a:r>
          </a:p>
        </p:txBody>
      </p:sp>
      <p:sp>
        <p:nvSpPr>
          <p:cNvPr id="46" name="Oval 4">
            <a:extLst>
              <a:ext uri="{FF2B5EF4-FFF2-40B4-BE49-F238E27FC236}">
                <a16:creationId xmlns:a16="http://schemas.microsoft.com/office/drawing/2014/main" xmlns="" id="{7F760D55-1C55-451E-AA52-F4D69FD6F22C}"/>
              </a:ext>
            </a:extLst>
          </p:cNvPr>
          <p:cNvSpPr>
            <a:spLocks noChangeAspect="1"/>
          </p:cNvSpPr>
          <p:nvPr/>
        </p:nvSpPr>
        <p:spPr>
          <a:xfrm>
            <a:off x="8644826" y="5566467"/>
            <a:ext cx="282142" cy="282142"/>
          </a:xfrm>
          <a:prstGeom prst="ellipse">
            <a:avLst/>
          </a:prstGeom>
          <a:solidFill>
            <a:srgbClr val="EC706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5</a:t>
            </a:r>
          </a:p>
        </p:txBody>
      </p:sp>
      <p:sp>
        <p:nvSpPr>
          <p:cNvPr id="47" name="圆角矩形 43">
            <a:extLst>
              <a:ext uri="{FF2B5EF4-FFF2-40B4-BE49-F238E27FC236}">
                <a16:creationId xmlns:a16="http://schemas.microsoft.com/office/drawing/2014/main" xmlns="" id="{49543B68-B24B-4E19-8976-E67493E305DB}"/>
              </a:ext>
            </a:extLst>
          </p:cNvPr>
          <p:cNvSpPr/>
          <p:nvPr/>
        </p:nvSpPr>
        <p:spPr>
          <a:xfrm>
            <a:off x="9089332" y="5507205"/>
            <a:ext cx="1759643" cy="400666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Расчет маршрутов.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4DBADCA7-936D-4332-B8D6-A77522669E16}"/>
              </a:ext>
            </a:extLst>
          </p:cNvPr>
          <p:cNvSpPr txBox="1"/>
          <p:nvPr/>
        </p:nvSpPr>
        <p:spPr>
          <a:xfrm>
            <a:off x="3145204" y="5864907"/>
            <a:ext cx="6182253" cy="478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Шаги 1-4 предполагают взаимодействие между обеими сторонами, а Шаг 5 выполняется отдельно на каждом устройстве.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A1F3CC8F-1827-4088-8A0A-62B0226A7200}"/>
              </a:ext>
            </a:extLst>
          </p:cNvPr>
          <p:cNvGrpSpPr/>
          <p:nvPr/>
        </p:nvGrpSpPr>
        <p:grpSpPr>
          <a:xfrm>
            <a:off x="2907079" y="2626300"/>
            <a:ext cx="5724076" cy="584775"/>
            <a:chOff x="2531943" y="2650035"/>
            <a:chExt cx="5724076" cy="584775"/>
          </a:xfrm>
        </p:grpSpPr>
        <p:sp>
          <p:nvSpPr>
            <p:cNvPr id="15" name="文本框 14"/>
            <p:cNvSpPr txBox="1"/>
            <p:nvPr/>
          </p:nvSpPr>
          <p:spPr>
            <a:xfrm>
              <a:off x="4252848" y="2650035"/>
              <a:ext cx="2677885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Установление двунаправленных отношений соседства.</a:t>
              </a:r>
            </a:p>
          </p:txBody>
        </p: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xmlns="" id="{3E1B0B8C-D2B7-4350-8C07-8084FF2402B6}"/>
                </a:ext>
              </a:extLst>
            </p:cNvPr>
            <p:cNvCxnSpPr>
              <a:stCxn id="15" idx="1"/>
            </p:cNvCxnSpPr>
            <p:nvPr/>
          </p:nvCxnSpPr>
          <p:spPr>
            <a:xfrm flipH="1">
              <a:off x="2531943" y="2942423"/>
              <a:ext cx="1720905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>
              <a:extLst>
                <a:ext uri="{FF2B5EF4-FFF2-40B4-BE49-F238E27FC236}">
                  <a16:creationId xmlns:a16="http://schemas.microsoft.com/office/drawing/2014/main" xmlns="" id="{BBE47FB3-A654-4345-BEA0-EC42C9F13967}"/>
                </a:ext>
              </a:extLst>
            </p:cNvPr>
            <p:cNvCxnSpPr>
              <a:stCxn id="15" idx="3"/>
            </p:cNvCxnSpPr>
            <p:nvPr/>
          </p:nvCxnSpPr>
          <p:spPr>
            <a:xfrm>
              <a:off x="6930733" y="2942423"/>
              <a:ext cx="1325286" cy="0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10EBADA2-48FC-48C9-96A5-1A935B1A2520}"/>
              </a:ext>
            </a:extLst>
          </p:cNvPr>
          <p:cNvGrpSpPr/>
          <p:nvPr/>
        </p:nvGrpSpPr>
        <p:grpSpPr>
          <a:xfrm>
            <a:off x="2920526" y="3451303"/>
            <a:ext cx="5684210" cy="352553"/>
            <a:chOff x="2545390" y="3356378"/>
            <a:chExt cx="5684210" cy="352553"/>
          </a:xfrm>
        </p:grpSpPr>
        <p:sp>
          <p:nvSpPr>
            <p:cNvPr id="28" name="文本框 27"/>
            <p:cNvSpPr txBox="1"/>
            <p:nvPr/>
          </p:nvSpPr>
          <p:spPr>
            <a:xfrm>
              <a:off x="3693196" y="3356378"/>
              <a:ext cx="3298650" cy="35255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>
              <a:defPPr>
                <a:defRPr lang="en-US"/>
              </a:defPPr>
              <a:lvl1pPr>
                <a:defRPr sz="1600">
                  <a:solidFill>
                    <a:srgbClr val="0070C0"/>
                  </a:solidFill>
                </a:defRPr>
              </a:lvl1pPr>
            </a:lstStyle>
            <a:p>
              <a:pPr fontAlgn="ctr"/>
              <a:r>
                <a:rPr lang="ru-RU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Согласование статуса ведущий</a:t>
              </a:r>
              <a:r>
                <a: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ru-RU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ведомый.</a:t>
              </a:r>
            </a:p>
          </p:txBody>
        </p:sp>
        <p:cxnSp>
          <p:nvCxnSpPr>
            <p:cNvPr id="42" name="直接箭头连接符 41">
              <a:extLst>
                <a:ext uri="{FF2B5EF4-FFF2-40B4-BE49-F238E27FC236}">
                  <a16:creationId xmlns:a16="http://schemas.microsoft.com/office/drawing/2014/main" xmlns="" id="{FC954550-B0FC-4574-91B5-2D2AFC04FB8C}"/>
                </a:ext>
              </a:extLst>
            </p:cNvPr>
            <p:cNvCxnSpPr>
              <a:stCxn id="28" idx="1"/>
            </p:cNvCxnSpPr>
            <p:nvPr/>
          </p:nvCxnSpPr>
          <p:spPr>
            <a:xfrm flipH="1">
              <a:off x="2545390" y="3532655"/>
              <a:ext cx="1147806" cy="6031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箭头连接符 48">
              <a:extLst>
                <a:ext uri="{FF2B5EF4-FFF2-40B4-BE49-F238E27FC236}">
                  <a16:creationId xmlns:a16="http://schemas.microsoft.com/office/drawing/2014/main" xmlns="" id="{5F9FF0D8-0F22-4100-9258-5F28D717F8F1}"/>
                </a:ext>
              </a:extLst>
            </p:cNvPr>
            <p:cNvCxnSpPr>
              <a:stCxn id="28" idx="3"/>
            </p:cNvCxnSpPr>
            <p:nvPr/>
          </p:nvCxnSpPr>
          <p:spPr>
            <a:xfrm flipV="1">
              <a:off x="6991846" y="3525657"/>
              <a:ext cx="1237754" cy="6998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xmlns="" id="{E28967A6-782F-4B87-A5A3-B4ADB57FB426}"/>
              </a:ext>
            </a:extLst>
          </p:cNvPr>
          <p:cNvGrpSpPr/>
          <p:nvPr/>
        </p:nvGrpSpPr>
        <p:grpSpPr>
          <a:xfrm>
            <a:off x="2920526" y="4181638"/>
            <a:ext cx="5710629" cy="377391"/>
            <a:chOff x="2545390" y="3929625"/>
            <a:chExt cx="5710629" cy="377391"/>
          </a:xfrm>
        </p:grpSpPr>
        <p:sp>
          <p:nvSpPr>
            <p:cNvPr id="34" name="文本框 33"/>
            <p:cNvSpPr txBox="1"/>
            <p:nvPr/>
          </p:nvSpPr>
          <p:spPr>
            <a:xfrm>
              <a:off x="3819510" y="3929625"/>
              <a:ext cx="3278462" cy="3773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Взаимный обмен кратким содержимым  LSDB (</a:t>
              </a:r>
              <a:r>
                <a:rPr lang="en-US" sz="1400" dirty="0">
                  <a:latin typeface="Arial" panose="020B0604020202020204" pitchFamily="34" charset="0"/>
                  <a:cs typeface="Arial" panose="020B0604020202020204" pitchFamily="34" charset="0"/>
                </a:rPr>
                <a:t>DBD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</a:p>
          </p:txBody>
        </p: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xmlns="" id="{7E5F2228-6218-431C-86B0-0073BEC5DDE9}"/>
                </a:ext>
              </a:extLst>
            </p:cNvPr>
            <p:cNvCxnSpPr>
              <a:stCxn id="34" idx="1"/>
            </p:cNvCxnSpPr>
            <p:nvPr/>
          </p:nvCxnSpPr>
          <p:spPr>
            <a:xfrm flipH="1" flipV="1">
              <a:off x="2545390" y="4098903"/>
              <a:ext cx="1274120" cy="19418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>
              <a:extLst>
                <a:ext uri="{FF2B5EF4-FFF2-40B4-BE49-F238E27FC236}">
                  <a16:creationId xmlns:a16="http://schemas.microsoft.com/office/drawing/2014/main" xmlns="" id="{7442F518-F7DD-4DC6-BBF8-8B05398EC58C}"/>
                </a:ext>
              </a:extLst>
            </p:cNvPr>
            <p:cNvCxnSpPr>
              <a:stCxn id="34" idx="3"/>
            </p:cNvCxnSpPr>
            <p:nvPr/>
          </p:nvCxnSpPr>
          <p:spPr>
            <a:xfrm flipV="1">
              <a:off x="7097972" y="4098903"/>
              <a:ext cx="1158047" cy="19418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477746C3-4F68-465A-A620-B5D1AD493381}"/>
              </a:ext>
            </a:extLst>
          </p:cNvPr>
          <p:cNvGrpSpPr/>
          <p:nvPr/>
        </p:nvGrpSpPr>
        <p:grpSpPr>
          <a:xfrm>
            <a:off x="2920525" y="4991048"/>
            <a:ext cx="5710630" cy="431837"/>
            <a:chOff x="2545389" y="4594535"/>
            <a:chExt cx="5710630" cy="431837"/>
          </a:xfrm>
        </p:grpSpPr>
        <p:sp>
          <p:nvSpPr>
            <p:cNvPr id="38" name="文本框 37"/>
            <p:cNvSpPr txBox="1"/>
            <p:nvPr/>
          </p:nvSpPr>
          <p:spPr>
            <a:xfrm>
              <a:off x="4044203" y="4594535"/>
              <a:ext cx="3053769" cy="43183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Обновление LSA и двусторонняя</a:t>
              </a:r>
              <a:r>
                <a:rPr lang="ru-RU" sz="1400" dirty="0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синхронизация LSDB .</a:t>
              </a:r>
            </a:p>
          </p:txBody>
        </p:sp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xmlns="" id="{99962E9B-A60A-40EC-8604-A9702FD29B48}"/>
                </a:ext>
              </a:extLst>
            </p:cNvPr>
            <p:cNvCxnSpPr>
              <a:stCxn id="38" idx="1"/>
            </p:cNvCxnSpPr>
            <p:nvPr/>
          </p:nvCxnSpPr>
          <p:spPr>
            <a:xfrm flipH="1" flipV="1">
              <a:off x="2545389" y="4802926"/>
              <a:ext cx="1498814" cy="7528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>
              <a:extLst>
                <a:ext uri="{FF2B5EF4-FFF2-40B4-BE49-F238E27FC236}">
                  <a16:creationId xmlns:a16="http://schemas.microsoft.com/office/drawing/2014/main" xmlns="" id="{EE58319F-2203-49CE-AA7B-5A539B78A0D7}"/>
                </a:ext>
              </a:extLst>
            </p:cNvPr>
            <p:cNvCxnSpPr>
              <a:stCxn id="38" idx="3"/>
            </p:cNvCxnSpPr>
            <p:nvPr/>
          </p:nvCxnSpPr>
          <p:spPr>
            <a:xfrm flipV="1">
              <a:off x="7097972" y="4802926"/>
              <a:ext cx="1158047" cy="7528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dash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73400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Процесс установления отношений смежности OSPF - Шаг 1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493946" y="1284724"/>
            <a:ext cx="191077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Зона 1.1.1.1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269613" y="1296224"/>
            <a:ext cx="191077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Зона 2.2.2.2</a:t>
            </a: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380791" y="3006133"/>
            <a:ext cx="4908466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390066" y="3155251"/>
            <a:ext cx="3355847" cy="784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Обнаружен R1 (1.1.1.1), добавлен в список соседей. Статус R1 в таблице соседей – Init.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407727" y="4049161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318629" y="3447639"/>
            <a:ext cx="4970619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Пакеты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Hello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2.2.2.2. Я нашел соседа 1.1.1.1.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3407727" y="5185691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3449364" y="4575931"/>
            <a:ext cx="4772011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Пакеты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Hello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1.1.1.1. Я нашел соседа 2.2.2.2.</a:t>
            </a:r>
          </a:p>
        </p:txBody>
      </p:sp>
      <p:cxnSp>
        <p:nvCxnSpPr>
          <p:cNvPr id="28" name="直接箭头连接符 27"/>
          <p:cNvCxnSpPr/>
          <p:nvPr/>
        </p:nvCxnSpPr>
        <p:spPr>
          <a:xfrm flipH="1">
            <a:off x="3361959" y="2270093"/>
            <a:ext cx="0" cy="4041173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8289248" y="2255233"/>
            <a:ext cx="9" cy="4056033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46"/>
          <p:cNvSpPr/>
          <p:nvPr/>
        </p:nvSpPr>
        <p:spPr>
          <a:xfrm>
            <a:off x="5183169" y="5650936"/>
            <a:ext cx="1936087" cy="400666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Мы соседи.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3392365" y="2400448"/>
            <a:ext cx="4436019" cy="5847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Пакеты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Hello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1.1.1.1. Я не знаю, кто есть в этом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канале.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350321" y="5301924"/>
            <a:ext cx="2849926" cy="784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Поскольку R1 нашел меня, я меняю статус для</a:t>
            </a:r>
            <a:r>
              <a:rPr lang="ru-RU" sz="15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1.1.1.1 на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2-way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в таблице соседей.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457201" y="4251942"/>
            <a:ext cx="2798257" cy="12464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Обнаружен R2 (2.2.2.2), добавлен в список соседей. Поскольку R2 меня обнаружил, я установил статус</a:t>
            </a:r>
            <a:r>
              <a:rPr lang="ru-RU" sz="15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2-way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 для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R2 в таблице соседей.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AC09933-E003-41F1-81F0-CCFF0C24F4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791" y="1763836"/>
            <a:ext cx="540000" cy="442800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C6058FB-1E80-4BD7-AC0D-A10B3859BE70}"/>
              </a:ext>
            </a:extLst>
          </p:cNvPr>
          <p:cNvCxnSpPr>
            <a:stCxn id="23" idx="3"/>
            <a:endCxn id="25" idx="1"/>
          </p:cNvCxnSpPr>
          <p:nvPr/>
        </p:nvCxnSpPr>
        <p:spPr>
          <a:xfrm>
            <a:off x="3650791" y="1985236"/>
            <a:ext cx="43707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A652CE-8EEF-4A7F-AF5E-15951C36A31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55" y="1763836"/>
            <a:ext cx="540000" cy="4428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70D4CEE-2937-409B-8CB6-76629FE461DF}"/>
              </a:ext>
            </a:extLst>
          </p:cNvPr>
          <p:cNvSpPr txBox="1"/>
          <p:nvPr/>
        </p:nvSpPr>
        <p:spPr>
          <a:xfrm>
            <a:off x="2570791" y="1840633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72F7211-E36B-47A2-AF89-C19846B0444B}"/>
              </a:ext>
            </a:extLst>
          </p:cNvPr>
          <p:cNvSpPr txBox="1"/>
          <p:nvPr/>
        </p:nvSpPr>
        <p:spPr>
          <a:xfrm>
            <a:off x="8640388" y="1815959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B208F54-8AC9-4B27-89B6-FC27791CAB17}"/>
              </a:ext>
            </a:extLst>
          </p:cNvPr>
          <p:cNvSpPr txBox="1"/>
          <p:nvPr/>
        </p:nvSpPr>
        <p:spPr>
          <a:xfrm>
            <a:off x="8377035" y="2787217"/>
            <a:ext cx="2849926" cy="3680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Init</a:t>
            </a:r>
            <a:r>
              <a:rPr lang="en-US" sz="16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Инициирование</a:t>
            </a:r>
            <a:r>
              <a:rPr lang="ru-RU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73533DD-D0B1-4E8A-8203-D967A1A5B0E4}"/>
              </a:ext>
            </a:extLst>
          </p:cNvPr>
          <p:cNvSpPr txBox="1"/>
          <p:nvPr/>
        </p:nvSpPr>
        <p:spPr>
          <a:xfrm>
            <a:off x="8461256" y="4946666"/>
            <a:ext cx="1782965" cy="3218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2-way</a:t>
            </a:r>
            <a:endParaRPr lang="ru-RU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CA7C74E9-AC2E-4C70-93C1-8511F37E74B9}"/>
              </a:ext>
            </a:extLst>
          </p:cNvPr>
          <p:cNvSpPr txBox="1"/>
          <p:nvPr/>
        </p:nvSpPr>
        <p:spPr>
          <a:xfrm>
            <a:off x="1715494" y="3789092"/>
            <a:ext cx="164646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2-way</a:t>
            </a:r>
            <a:endParaRPr lang="ru-RU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121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Процесс установления отношений смежности OSPF – Шаг 2 и 3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493946" y="1284724"/>
            <a:ext cx="2226910" cy="3500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269613" y="1296224"/>
            <a:ext cx="2214629" cy="3038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380791" y="2903517"/>
            <a:ext cx="4908466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395767" y="2713330"/>
            <a:ext cx="119009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Ex-start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407727" y="3567964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318629" y="3039985"/>
            <a:ext cx="497061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 (содержимое пусто, порядковый номер – Y.)</a:t>
            </a:r>
          </a:p>
          <a:p>
            <a:pPr algn="r"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ведущий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(master)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мой ID маршрутизатора 2.2.2.2.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3407727" y="4232411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3410736" y="3714252"/>
            <a:ext cx="477201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 (порядковый номер Y)</a:t>
            </a:r>
          </a:p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общая информация по LSA в моей базе LSDB.</a:t>
            </a:r>
          </a:p>
        </p:txBody>
      </p:sp>
      <p:cxnSp>
        <p:nvCxnSpPr>
          <p:cNvPr id="28" name="直接箭头连接符 27"/>
          <p:cNvCxnSpPr>
            <a:stCxn id="23" idx="2"/>
            <a:endCxn id="40" idx="0"/>
          </p:cNvCxnSpPr>
          <p:nvPr/>
        </p:nvCxnSpPr>
        <p:spPr>
          <a:xfrm flipH="1">
            <a:off x="3354572" y="2206636"/>
            <a:ext cx="42296" cy="3577167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5" idx="2"/>
          </p:cNvCxnSpPr>
          <p:nvPr/>
        </p:nvCxnSpPr>
        <p:spPr>
          <a:xfrm flipH="1">
            <a:off x="8330822" y="2206636"/>
            <a:ext cx="0" cy="3718676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3392365" y="2368172"/>
            <a:ext cx="4938457" cy="5445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 (содержимое пусто, порядковый номер – X.)</a:t>
            </a:r>
          </a:p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ведущий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(master)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мой </a:t>
            </a:r>
            <a:r>
              <a:rPr lang="en-US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маршрутизатора – 1.1.1.1.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395767" y="4526425"/>
            <a:ext cx="3226772" cy="7386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фазе Exchange обе стороны обмениваются пакетами DD для описания собственных LSA.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578721" y="2738315"/>
            <a:ext cx="284628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Ex-start </a:t>
            </a:r>
            <a:r>
              <a:rPr lang="ru-RU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(Начало обмена)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AC09933-E003-41F1-81F0-CCFF0C24F4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868" y="1763836"/>
            <a:ext cx="540000" cy="442800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C6058FB-1E80-4BD7-AC0D-A10B3859BE70}"/>
              </a:ext>
            </a:extLst>
          </p:cNvPr>
          <p:cNvCxnSpPr>
            <a:stCxn id="23" idx="3"/>
            <a:endCxn id="25" idx="1"/>
          </p:cNvCxnSpPr>
          <p:nvPr/>
        </p:nvCxnSpPr>
        <p:spPr>
          <a:xfrm>
            <a:off x="3666868" y="1985236"/>
            <a:ext cx="439395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A652CE-8EEF-4A7F-AF5E-15951C36A31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22" y="1763836"/>
            <a:ext cx="540000" cy="4428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70D4CEE-2937-409B-8CB6-76629FE461DF}"/>
              </a:ext>
            </a:extLst>
          </p:cNvPr>
          <p:cNvSpPr txBox="1"/>
          <p:nvPr/>
        </p:nvSpPr>
        <p:spPr>
          <a:xfrm>
            <a:off x="2570791" y="1840633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72F7211-E36B-47A2-AF89-C19846B0444B}"/>
              </a:ext>
            </a:extLst>
          </p:cNvPr>
          <p:cNvSpPr txBox="1"/>
          <p:nvPr/>
        </p:nvSpPr>
        <p:spPr>
          <a:xfrm>
            <a:off x="8640388" y="1815959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xmlns="" id="{7B1A66BA-275A-4145-8304-D99272FF9EAB}"/>
              </a:ext>
            </a:extLst>
          </p:cNvPr>
          <p:cNvCxnSpPr/>
          <p:nvPr/>
        </p:nvCxnSpPr>
        <p:spPr>
          <a:xfrm>
            <a:off x="3407727" y="4896858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8DB8E31-E244-4A8A-95EE-54E464DD2C40}"/>
              </a:ext>
            </a:extLst>
          </p:cNvPr>
          <p:cNvSpPr txBox="1"/>
          <p:nvPr/>
        </p:nvSpPr>
        <p:spPr>
          <a:xfrm>
            <a:off x="3318629" y="4358248"/>
            <a:ext cx="497061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 (порядковый номер Y + 1 в возрастающем порядке)</a:t>
            </a:r>
          </a:p>
          <a:p>
            <a:pPr algn="r"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общая информация по LSA в моей базе LSDB.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D97BDF6-552D-44B6-A53D-038294D9EAA7}"/>
              </a:ext>
            </a:extLst>
          </p:cNvPr>
          <p:cNvSpPr txBox="1"/>
          <p:nvPr/>
        </p:nvSpPr>
        <p:spPr>
          <a:xfrm>
            <a:off x="244550" y="3194287"/>
            <a:ext cx="3105316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Exchange</a:t>
            </a:r>
          </a:p>
          <a:p>
            <a:pPr algn="r"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обмен)</a:t>
            </a:r>
          </a:p>
          <a:p>
            <a:pPr algn="r" fontAlgn="ctr"/>
            <a:r>
              <a:rPr lang="ru-RU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(Ведущим становится </a:t>
            </a:r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R2</a:t>
            </a:r>
            <a:r>
              <a:rPr lang="ru-RU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,так как его </a:t>
            </a:r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ID</a:t>
            </a:r>
            <a:r>
              <a:rPr lang="ru-RU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 маршрутизатора больше.)</a:t>
            </a:r>
          </a:p>
        </p:txBody>
      </p:sp>
      <p:sp>
        <p:nvSpPr>
          <p:cNvPr id="40" name="圆角矩形 38">
            <a:extLst>
              <a:ext uri="{FF2B5EF4-FFF2-40B4-BE49-F238E27FC236}">
                <a16:creationId xmlns:a16="http://schemas.microsoft.com/office/drawing/2014/main" xmlns="" id="{50E2A400-116E-46FD-BA6F-4ADB570782FE}"/>
              </a:ext>
            </a:extLst>
          </p:cNvPr>
          <p:cNvSpPr/>
          <p:nvPr/>
        </p:nvSpPr>
        <p:spPr>
          <a:xfrm>
            <a:off x="2275367" y="5783803"/>
            <a:ext cx="2158410" cy="591822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Я знаю, что содержится в LSDB маршрутизатора R2.</a:t>
            </a:r>
          </a:p>
        </p:txBody>
      </p:sp>
      <p:sp>
        <p:nvSpPr>
          <p:cNvPr id="42" name="圆角矩形 38">
            <a:extLst>
              <a:ext uri="{FF2B5EF4-FFF2-40B4-BE49-F238E27FC236}">
                <a16:creationId xmlns:a16="http://schemas.microsoft.com/office/drawing/2014/main" xmlns="" id="{92A8C120-7BBE-4623-BF13-9436B62809ED}"/>
              </a:ext>
            </a:extLst>
          </p:cNvPr>
          <p:cNvSpPr/>
          <p:nvPr/>
        </p:nvSpPr>
        <p:spPr>
          <a:xfrm>
            <a:off x="7408438" y="5783804"/>
            <a:ext cx="2075803" cy="571382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Я знаю, что содержится в LSDB маршрутизатора R1.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7B16AD9E-08A9-4A3E-837B-99814551D5C9}"/>
              </a:ext>
            </a:extLst>
          </p:cNvPr>
          <p:cNvSpPr txBox="1"/>
          <p:nvPr/>
        </p:nvSpPr>
        <p:spPr>
          <a:xfrm>
            <a:off x="8478899" y="4037629"/>
            <a:ext cx="1221280" cy="3848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chemeClr val="accent2"/>
                </a:solidFill>
                <a:latin typeface="Huawei Sans" panose="020C0503030203020204" pitchFamily="34" charset="0"/>
                <a:ea typeface="微软雅黑" pitchFamily="34" charset="-122"/>
              </a:rPr>
              <a:t>Exchange</a:t>
            </a:r>
          </a:p>
          <a:p>
            <a:pPr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ru-RU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обмен)</a:t>
            </a: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3407727" y="5561306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3410736" y="5029600"/>
            <a:ext cx="477201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DD (порядковый номер Y+1)</a:t>
            </a:r>
          </a:p>
          <a:p>
            <a:pPr fontAlgn="ctr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Подтверждает пакет DD, отправленный 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ведущим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маршрутизатором.</a:t>
            </a:r>
          </a:p>
        </p:txBody>
      </p:sp>
    </p:spTree>
    <p:extLst>
      <p:ext uri="{BB962C8B-B14F-4D97-AF65-F5344CB8AC3E}">
        <p14:creationId xmlns:p14="http://schemas.microsoft.com/office/powerpoint/2010/main" val="35657914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856057" y="419481"/>
            <a:ext cx="9831600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Процесс установления отношений смежности OSPF – Шаг 4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2304352" y="1334161"/>
            <a:ext cx="2176025" cy="3250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136212" y="1292425"/>
            <a:ext cx="2316251" cy="32797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2.2.2.2</a:t>
            </a:r>
          </a:p>
        </p:txBody>
      </p:sp>
      <p:cxnSp>
        <p:nvCxnSpPr>
          <p:cNvPr id="41" name="直接箭头连接符 40"/>
          <p:cNvCxnSpPr/>
          <p:nvPr/>
        </p:nvCxnSpPr>
        <p:spPr>
          <a:xfrm>
            <a:off x="3414802" y="2903517"/>
            <a:ext cx="4874455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395767" y="2713330"/>
            <a:ext cx="119009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Loading</a:t>
            </a: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3407727" y="3601573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3318629" y="3085776"/>
            <a:ext cx="4970619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LSU</a:t>
            </a:r>
          </a:p>
          <a:p>
            <a:pPr algn="r"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Это полная информация о запрошенном LSA.</a:t>
            </a:r>
          </a:p>
        </p:txBody>
      </p:sp>
      <p:cxnSp>
        <p:nvCxnSpPr>
          <p:cNvPr id="57" name="直接箭头连接符 56"/>
          <p:cNvCxnSpPr/>
          <p:nvPr/>
        </p:nvCxnSpPr>
        <p:spPr>
          <a:xfrm>
            <a:off x="3407727" y="4445597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>
            <a:stCxn id="23" idx="2"/>
            <a:endCxn id="40" idx="0"/>
          </p:cNvCxnSpPr>
          <p:nvPr/>
        </p:nvCxnSpPr>
        <p:spPr>
          <a:xfrm flipH="1">
            <a:off x="3386666" y="2206636"/>
            <a:ext cx="0" cy="3737502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>
            <a:stCxn id="25" idx="2"/>
            <a:endCxn id="42" idx="0"/>
          </p:cNvCxnSpPr>
          <p:nvPr/>
        </p:nvCxnSpPr>
        <p:spPr>
          <a:xfrm>
            <a:off x="8294337" y="2206636"/>
            <a:ext cx="1" cy="3737502"/>
          </a:xfrm>
          <a:prstGeom prst="straightConnector1">
            <a:avLst/>
          </a:prstGeom>
          <a:ln w="19050">
            <a:solidFill>
              <a:srgbClr val="00B0F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3401805" y="2202660"/>
            <a:ext cx="397460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LSR</a:t>
            </a:r>
          </a:p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Я хочу запросить полную информацию о xx LSA.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2120900" y="2725615"/>
            <a:ext cx="1139004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Loading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AC09933-E003-41F1-81F0-CCFF0C24F49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666" y="1763836"/>
            <a:ext cx="540000" cy="442800"/>
          </a:xfrm>
          <a:prstGeom prst="rect">
            <a:avLst/>
          </a:prstGeom>
        </p:spPr>
      </p:pic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8C6058FB-1E80-4BD7-AC0D-A10B3859BE70}"/>
              </a:ext>
            </a:extLst>
          </p:cNvPr>
          <p:cNvCxnSpPr>
            <a:stCxn id="23" idx="3"/>
            <a:endCxn id="25" idx="1"/>
          </p:cNvCxnSpPr>
          <p:nvPr/>
        </p:nvCxnSpPr>
        <p:spPr>
          <a:xfrm>
            <a:off x="3656666" y="1985236"/>
            <a:ext cx="436767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0BA652CE-8EEF-4A7F-AF5E-15951C36A31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337" y="1763836"/>
            <a:ext cx="540000" cy="4428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70D4CEE-2937-409B-8CB6-76629FE461DF}"/>
              </a:ext>
            </a:extLst>
          </p:cNvPr>
          <p:cNvSpPr txBox="1"/>
          <p:nvPr/>
        </p:nvSpPr>
        <p:spPr>
          <a:xfrm>
            <a:off x="2570791" y="1840633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72F7211-E36B-47A2-AF89-C19846B0444B}"/>
              </a:ext>
            </a:extLst>
          </p:cNvPr>
          <p:cNvSpPr txBox="1"/>
          <p:nvPr/>
        </p:nvSpPr>
        <p:spPr>
          <a:xfrm>
            <a:off x="8640388" y="1815959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xmlns="" id="{7B1A66BA-275A-4145-8304-D99272FF9EAB}"/>
              </a:ext>
            </a:extLst>
          </p:cNvPr>
          <p:cNvCxnSpPr/>
          <p:nvPr/>
        </p:nvCxnSpPr>
        <p:spPr>
          <a:xfrm>
            <a:off x="3407727" y="5229783"/>
            <a:ext cx="4881530" cy="0"/>
          </a:xfrm>
          <a:prstGeom prst="straightConnector1">
            <a:avLst/>
          </a:prstGeom>
          <a:ln w="25400">
            <a:solidFill>
              <a:srgbClr val="EC706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D97BDF6-552D-44B6-A53D-038294D9EAA7}"/>
              </a:ext>
            </a:extLst>
          </p:cNvPr>
          <p:cNvSpPr txBox="1"/>
          <p:nvPr/>
        </p:nvSpPr>
        <p:spPr>
          <a:xfrm>
            <a:off x="2558167" y="5398872"/>
            <a:ext cx="62876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Full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A216664-666F-4CAB-90FA-D7BD11157BC5}"/>
              </a:ext>
            </a:extLst>
          </p:cNvPr>
          <p:cNvGrpSpPr/>
          <p:nvPr/>
        </p:nvGrpSpPr>
        <p:grpSpPr>
          <a:xfrm>
            <a:off x="5819096" y="5486131"/>
            <a:ext cx="298839" cy="69780"/>
            <a:chOff x="5819096" y="5764424"/>
            <a:chExt cx="298839" cy="69780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D6EAF767-2187-4FC3-B841-CF0E34F470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19096" y="5764424"/>
              <a:ext cx="63946" cy="697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ru-RU" altLang="zh-C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6D74DD74-2400-485F-9459-277F5BFBEFF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36543" y="5764424"/>
              <a:ext cx="63946" cy="697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ru-RU" altLang="zh-C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580B7DA0-6D45-4E4F-9A81-B14C8E6260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53989" y="5764424"/>
              <a:ext cx="63946" cy="6978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ru-RU" altLang="zh-CN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圆角矩形 38">
            <a:extLst>
              <a:ext uri="{FF2B5EF4-FFF2-40B4-BE49-F238E27FC236}">
                <a16:creationId xmlns:a16="http://schemas.microsoft.com/office/drawing/2014/main" xmlns="" id="{50E2A400-116E-46FD-BA6F-4ADB570782FE}"/>
              </a:ext>
            </a:extLst>
          </p:cNvPr>
          <p:cNvSpPr/>
          <p:nvPr/>
        </p:nvSpPr>
        <p:spPr>
          <a:xfrm>
            <a:off x="2301176" y="5944138"/>
            <a:ext cx="2170980" cy="420574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LSDB R1 и R2 синхронизированы.</a:t>
            </a:r>
          </a:p>
        </p:txBody>
      </p:sp>
      <p:sp>
        <p:nvSpPr>
          <p:cNvPr id="42" name="圆角矩形 38">
            <a:extLst>
              <a:ext uri="{FF2B5EF4-FFF2-40B4-BE49-F238E27FC236}">
                <a16:creationId xmlns:a16="http://schemas.microsoft.com/office/drawing/2014/main" xmlns="" id="{92A8C120-7BBE-4623-BF13-9436B62809ED}"/>
              </a:ext>
            </a:extLst>
          </p:cNvPr>
          <p:cNvSpPr/>
          <p:nvPr/>
        </p:nvSpPr>
        <p:spPr>
          <a:xfrm>
            <a:off x="7208848" y="5944138"/>
            <a:ext cx="2170979" cy="420574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LSDB R1 и R2 синхронизированы.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AC743D48-1133-4969-A3DF-466F946657A2}"/>
              </a:ext>
            </a:extLst>
          </p:cNvPr>
          <p:cNvSpPr txBox="1"/>
          <p:nvPr/>
        </p:nvSpPr>
        <p:spPr>
          <a:xfrm>
            <a:off x="8388423" y="5398872"/>
            <a:ext cx="62876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 fontAlgn="ctr"/>
            <a:r>
              <a:rPr 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Full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E9C7D41-2FAF-4A06-AE1B-B950D3BDA895}"/>
              </a:ext>
            </a:extLst>
          </p:cNvPr>
          <p:cNvSpPr txBox="1"/>
          <p:nvPr/>
        </p:nvSpPr>
        <p:spPr>
          <a:xfrm>
            <a:off x="3392365" y="4489030"/>
            <a:ext cx="3984043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LSR</a:t>
            </a:r>
          </a:p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Я хочу запросить полную информацию о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yy LSA.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858B7B5-3664-423A-A7BB-F8A1C3C5ABD9}"/>
              </a:ext>
            </a:extLst>
          </p:cNvPr>
          <p:cNvSpPr txBox="1"/>
          <p:nvPr/>
        </p:nvSpPr>
        <p:spPr>
          <a:xfrm>
            <a:off x="3392365" y="3690457"/>
            <a:ext cx="4244807" cy="7421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LS ACK</a:t>
            </a:r>
          </a:p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Подтверждает получение LSU и xx LSA, переданного в LSU.</a:t>
            </a:r>
          </a:p>
        </p:txBody>
      </p:sp>
    </p:spTree>
    <p:extLst>
      <p:ext uri="{BB962C8B-B14F-4D97-AF65-F5344CB8AC3E}">
        <p14:creationId xmlns:p14="http://schemas.microsoft.com/office/powerpoint/2010/main" val="28937876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7FA675-C3F6-454B-A64D-EA0E6BF75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Таблица соседей OSPF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3ABD391-3FEF-4343-B1C9-4FE520D0CF70}"/>
              </a:ext>
            </a:extLst>
          </p:cNvPr>
          <p:cNvSpPr txBox="1"/>
          <p:nvPr/>
        </p:nvSpPr>
        <p:spPr>
          <a:xfrm>
            <a:off x="2648542" y="2672438"/>
            <a:ext cx="6400800" cy="388076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&lt;R1&gt; display ospf peer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OSPF Process 1 with Router ID 1.1.1.1        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Neighbors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0.0.0.0 interface 10.1.1.1(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GigabitEthernet1/0/0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)'s neighbors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 2.2.2.2   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Address: 10.1.1.2    GR State: Normal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State:  Full  Mode:Nbr is Master 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Priority: 1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DR: 10.1.1.1  BDR:  10.1.1.2  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MTU: 0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Dead timer due in 35  sec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Retrans timer interval: 5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Neighbor is up for 00:00:05   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  Authentication Sequence: [ 0 ]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4442453-6AE5-4792-9102-C1749DD8CF76}"/>
              </a:ext>
            </a:extLst>
          </p:cNvPr>
          <p:cNvSpPr txBox="1"/>
          <p:nvPr/>
        </p:nvSpPr>
        <p:spPr>
          <a:xfrm>
            <a:off x="2349500" y="1275149"/>
            <a:ext cx="2243851" cy="3609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3AB9036-D448-4A04-8296-B81D36129F4D}"/>
              </a:ext>
            </a:extLst>
          </p:cNvPr>
          <p:cNvSpPr txBox="1"/>
          <p:nvPr/>
        </p:nvSpPr>
        <p:spPr>
          <a:xfrm>
            <a:off x="7269613" y="1296224"/>
            <a:ext cx="2056973" cy="3151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маршрутизатора: 2.2.2.2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A848865-DC81-4478-B6BE-ED265A27FB7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0791" y="1763836"/>
            <a:ext cx="540000" cy="44280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27EFDA7-6552-44EC-BA71-A9EC083A7FBB}"/>
              </a:ext>
            </a:extLst>
          </p:cNvPr>
          <p:cNvCxnSpPr>
            <a:stCxn id="6" idx="3"/>
            <a:endCxn id="8" idx="1"/>
          </p:cNvCxnSpPr>
          <p:nvPr/>
        </p:nvCxnSpPr>
        <p:spPr>
          <a:xfrm>
            <a:off x="3650791" y="1985236"/>
            <a:ext cx="43707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91DE05E-10DC-4B7B-9D25-694B9E5AC83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555" y="1763836"/>
            <a:ext cx="540000" cy="442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28D461C1-1844-464B-B497-C98A025D1398}"/>
              </a:ext>
            </a:extLst>
          </p:cNvPr>
          <p:cNvSpPr txBox="1"/>
          <p:nvPr/>
        </p:nvSpPr>
        <p:spPr>
          <a:xfrm>
            <a:off x="2570791" y="1840633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848AF45-F868-4DEE-ABF6-8F1DB60BEFC8}"/>
              </a:ext>
            </a:extLst>
          </p:cNvPr>
          <p:cNvSpPr txBox="1"/>
          <p:nvPr/>
        </p:nvSpPr>
        <p:spPr>
          <a:xfrm>
            <a:off x="8640388" y="1815959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606660F1-5684-4470-97BA-A751E284537B}"/>
              </a:ext>
            </a:extLst>
          </p:cNvPr>
          <p:cNvGrpSpPr/>
          <p:nvPr/>
        </p:nvGrpSpPr>
        <p:grpSpPr>
          <a:xfrm>
            <a:off x="3612691" y="1987042"/>
            <a:ext cx="1903174" cy="567904"/>
            <a:chOff x="2134861" y="4974560"/>
            <a:chExt cx="1903174" cy="56790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F901A96-3E3F-4ACE-8EC8-830363BDA2AC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10.1.1.1/30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C5706939-532F-4207-A806-627F166089D9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GE1/0/0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FA88839-0EA0-4E40-A219-256318B90724}"/>
              </a:ext>
            </a:extLst>
          </p:cNvPr>
          <p:cNvGrpSpPr/>
          <p:nvPr/>
        </p:nvGrpSpPr>
        <p:grpSpPr>
          <a:xfrm>
            <a:off x="7069968" y="1987042"/>
            <a:ext cx="1903174" cy="567904"/>
            <a:chOff x="2134861" y="4974560"/>
            <a:chExt cx="1903174" cy="56790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7C316202-CCDE-45AC-9581-18717C277E15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10.1.1.2/30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A7043AA4-3E0F-43BC-B885-6C7C2A664E9B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GE1/0/0</a:t>
              </a:r>
            </a:p>
          </p:txBody>
        </p:sp>
      </p:grp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xmlns="" id="{27EE69D4-5045-430E-803F-330A79CEF3EE}"/>
              </a:ext>
            </a:extLst>
          </p:cNvPr>
          <p:cNvCxnSpPr/>
          <p:nvPr/>
        </p:nvCxnSpPr>
        <p:spPr>
          <a:xfrm flipH="1">
            <a:off x="8795590" y="3861048"/>
            <a:ext cx="468000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9">
            <a:extLst>
              <a:ext uri="{FF2B5EF4-FFF2-40B4-BE49-F238E27FC236}">
                <a16:creationId xmlns:a16="http://schemas.microsoft.com/office/drawing/2014/main" xmlns="" id="{6B867EEE-A2E5-451A-8829-C92C780DB53E}"/>
              </a:ext>
            </a:extLst>
          </p:cNvPr>
          <p:cNvSpPr/>
          <p:nvPr/>
        </p:nvSpPr>
        <p:spPr>
          <a:xfrm>
            <a:off x="9256588" y="3438884"/>
            <a:ext cx="2003262" cy="706297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 обнаруживает соседей в зоне 0 на GE 1/0/0.</a:t>
            </a: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6A55B6AE-4DCA-4513-855D-C1D4BB8A79DA}"/>
              </a:ext>
            </a:extLst>
          </p:cNvPr>
          <p:cNvCxnSpPr>
            <a:stCxn id="20" idx="3"/>
          </p:cNvCxnSpPr>
          <p:nvPr/>
        </p:nvCxnSpPr>
        <p:spPr>
          <a:xfrm>
            <a:off x="2349500" y="3975181"/>
            <a:ext cx="320546" cy="14967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>
            <a:extLst>
              <a:ext uri="{FF2B5EF4-FFF2-40B4-BE49-F238E27FC236}">
                <a16:creationId xmlns:a16="http://schemas.microsoft.com/office/drawing/2014/main" xmlns="" id="{5A7E1133-2D49-4134-B133-827BCC3FA3CF}"/>
              </a:ext>
            </a:extLst>
          </p:cNvPr>
          <p:cNvSpPr/>
          <p:nvPr/>
        </p:nvSpPr>
        <p:spPr>
          <a:xfrm>
            <a:off x="611188" y="3667125"/>
            <a:ext cx="1738312" cy="616111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соседнего маршрутизатора: 2.2.2.2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740C48BB-812B-4C90-80DB-3483170F04CC}"/>
              </a:ext>
            </a:extLst>
          </p:cNvPr>
          <p:cNvCxnSpPr>
            <a:stCxn id="24" idx="3"/>
          </p:cNvCxnSpPr>
          <p:nvPr/>
        </p:nvCxnSpPr>
        <p:spPr>
          <a:xfrm flipV="1">
            <a:off x="2349500" y="4561756"/>
            <a:ext cx="364321" cy="132642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9">
            <a:extLst>
              <a:ext uri="{FF2B5EF4-FFF2-40B4-BE49-F238E27FC236}">
                <a16:creationId xmlns:a16="http://schemas.microsoft.com/office/drawing/2014/main" xmlns="" id="{E18A59DE-43BC-4729-BDCB-0C80D6B99718}"/>
              </a:ext>
            </a:extLst>
          </p:cNvPr>
          <p:cNvSpPr/>
          <p:nvPr/>
        </p:nvSpPr>
        <p:spPr>
          <a:xfrm>
            <a:off x="611188" y="4464371"/>
            <a:ext cx="1738312" cy="460053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 соседства –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xmlns="" id="{BFBBB980-7BC3-4809-A5A9-15C1233242FE}"/>
              </a:ext>
            </a:extLst>
          </p:cNvPr>
          <p:cNvCxnSpPr/>
          <p:nvPr/>
        </p:nvCxnSpPr>
        <p:spPr>
          <a:xfrm flipH="1">
            <a:off x="7089019" y="4561754"/>
            <a:ext cx="576000" cy="0"/>
          </a:xfrm>
          <a:prstGeom prst="straightConnector1">
            <a:avLst/>
          </a:prstGeom>
          <a:ln w="381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19">
            <a:extLst>
              <a:ext uri="{FF2B5EF4-FFF2-40B4-BE49-F238E27FC236}">
                <a16:creationId xmlns:a16="http://schemas.microsoft.com/office/drawing/2014/main" xmlns="" id="{37532A73-F8C4-47D4-A779-2B0A45B01F80}"/>
              </a:ext>
            </a:extLst>
          </p:cNvPr>
          <p:cNvSpPr/>
          <p:nvPr/>
        </p:nvSpPr>
        <p:spPr>
          <a:xfrm>
            <a:off x="7667033" y="4283237"/>
            <a:ext cx="1972577" cy="766422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Сосед на 2.2.2.2 –  главный маршрутизатор.</a:t>
            </a:r>
          </a:p>
        </p:txBody>
      </p:sp>
      <p:sp>
        <p:nvSpPr>
          <p:cNvPr id="38" name="圆角矩形 19">
            <a:extLst>
              <a:ext uri="{FF2B5EF4-FFF2-40B4-BE49-F238E27FC236}">
                <a16:creationId xmlns:a16="http://schemas.microsoft.com/office/drawing/2014/main" xmlns="" id="{325FB04E-D1C4-4510-9368-31B76EDFE380}"/>
              </a:ext>
            </a:extLst>
          </p:cNvPr>
          <p:cNvSpPr/>
          <p:nvPr/>
        </p:nvSpPr>
        <p:spPr>
          <a:xfrm>
            <a:off x="9326586" y="5607683"/>
            <a:ext cx="2419212" cy="684560"/>
          </a:xfrm>
          <a:prstGeom prst="roundRect">
            <a:avLst>
              <a:gd name="adj" fmla="val 7486"/>
            </a:avLst>
          </a:prstGeom>
          <a:solidFill>
            <a:schemeClr val="bg1"/>
          </a:solidFill>
          <a:ln w="19050">
            <a:solidFill>
              <a:srgbClr val="EC7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Тест: что означает DR/BDR в таблице соседства?</a:t>
            </a:r>
          </a:p>
        </p:txBody>
      </p:sp>
    </p:spTree>
    <p:extLst>
      <p:ext uri="{BB962C8B-B14F-4D97-AF65-F5344CB8AC3E}">
        <p14:creationId xmlns:p14="http://schemas.microsoft.com/office/powerpoint/2010/main" val="1573223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>
          <a:xfrm>
            <a:off x="447939" y="1093404"/>
            <a:ext cx="11306175" cy="4680000"/>
          </a:xfrm>
        </p:spPr>
        <p:txBody>
          <a:bodyPr/>
          <a:lstStyle/>
          <a:p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Перед изучением понятий DR и BDR необходимо рассмотреть</a:t>
            </a:r>
            <a:r>
              <a:rPr lang="ru-RU" altLang="zh-CN" sz="17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типы сетей OSPF.</a:t>
            </a:r>
          </a:p>
          <a:p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Тип сети OSPF является очень важной переменной интерфейса. Эта переменная влияет на работу OSPF на интерфейсах. Например, она определяет способ отправки пакетов OSPF и выбор DR или BDR.</a:t>
            </a:r>
          </a:p>
          <a:p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По умолчанию, тип сети OSPF зависит от типа инкапсуляции на канальном уровне интерфейса.</a:t>
            </a:r>
          </a:p>
          <a:p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В OSPF определены четыре типа сетей: широковещательная (</a:t>
            </a:r>
            <a:r>
              <a:rPr lang="en-US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Broadcast</a:t>
            </a:r>
            <a:r>
              <a:rPr lang="ru-RU" altLang="zh-CN" sz="1700" dirty="0">
                <a:latin typeface="Arial" panose="020B0604020202020204" pitchFamily="34" charset="0"/>
                <a:cs typeface="Arial" panose="020B0604020202020204" pitchFamily="34" charset="0"/>
              </a:rPr>
              <a:t>), нешироковещательная сеть с множественным доступом (NBMA), сеть точка-многоточка (P2MP) и сеть точка-точка (P2P).</a:t>
            </a:r>
          </a:p>
          <a:p>
            <a:endParaRPr lang="ru-RU" altLang="zh-CN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C2E2A0-6136-453F-8A5B-7D786B8B3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сетей OSPF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B38B6ADD-5FED-4325-88F9-2A2F0136DE02}"/>
              </a:ext>
            </a:extLst>
          </p:cNvPr>
          <p:cNvSpPr txBox="1"/>
          <p:nvPr/>
        </p:nvSpPr>
        <p:spPr>
          <a:xfrm>
            <a:off x="6106408" y="4148921"/>
            <a:ext cx="5352458" cy="1692771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[R1-GigabitEthernet1/0/0] ospf network-type ?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broadcast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Specify OSPF broadcast network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nbma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Specify OSPF NBMA network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p2mp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Specify OSPF point-to-multipoint network</a:t>
            </a:r>
          </a:p>
          <a:p>
            <a:pPr fontAlgn="ctr">
              <a:lnSpc>
                <a:spcPct val="130000"/>
              </a:lnSpc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p2p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Specify OSPF point-to-point network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B66049C-771B-4067-AB54-30EE1F065E53}"/>
              </a:ext>
            </a:extLst>
          </p:cNvPr>
          <p:cNvCxnSpPr>
            <a:stCxn id="10" idx="1"/>
            <a:endCxn id="7" idx="3"/>
          </p:cNvCxnSpPr>
          <p:nvPr/>
        </p:nvCxnSpPr>
        <p:spPr>
          <a:xfrm flipH="1">
            <a:off x="1732958" y="4995307"/>
            <a:ext cx="271414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F7B4A34-0CC5-4E38-8866-C5F4E4C5F20E}"/>
              </a:ext>
            </a:extLst>
          </p:cNvPr>
          <p:cNvGrpSpPr/>
          <p:nvPr/>
        </p:nvGrpSpPr>
        <p:grpSpPr>
          <a:xfrm>
            <a:off x="1192958" y="4773907"/>
            <a:ext cx="707171" cy="825430"/>
            <a:chOff x="1669180" y="4735807"/>
            <a:chExt cx="707171" cy="825430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E1159814-02B9-4234-A799-BF3DC508340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9180" y="4735807"/>
              <a:ext cx="540000" cy="44280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4CC806F-9385-4454-8642-EEC140910BD4}"/>
                </a:ext>
              </a:extLst>
            </p:cNvPr>
            <p:cNvSpPr txBox="1"/>
            <p:nvPr/>
          </p:nvSpPr>
          <p:spPr>
            <a:xfrm>
              <a:off x="1727422" y="5222683"/>
              <a:ext cx="648929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EC706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1F75820-BC29-4578-8619-06EB6A3C2647}"/>
              </a:ext>
            </a:extLst>
          </p:cNvPr>
          <p:cNvGrpSpPr/>
          <p:nvPr/>
        </p:nvGrpSpPr>
        <p:grpSpPr>
          <a:xfrm>
            <a:off x="4447099" y="4773907"/>
            <a:ext cx="755532" cy="809561"/>
            <a:chOff x="4794368" y="4735807"/>
            <a:chExt cx="755532" cy="80956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9BE5C3E9-11BF-4E06-9ADD-FE7A621863E1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4368" y="4735807"/>
              <a:ext cx="540000" cy="442800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0220A558-0E25-4440-9907-A7365A66379D}"/>
                </a:ext>
              </a:extLst>
            </p:cNvPr>
            <p:cNvSpPr txBox="1"/>
            <p:nvPr/>
          </p:nvSpPr>
          <p:spPr>
            <a:xfrm>
              <a:off x="4844434" y="5206814"/>
              <a:ext cx="705466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3E642A1-3E37-40AA-88F8-8D90E7F08AB2}"/>
              </a:ext>
            </a:extLst>
          </p:cNvPr>
          <p:cNvSpPr txBox="1"/>
          <p:nvPr/>
        </p:nvSpPr>
        <p:spPr>
          <a:xfrm>
            <a:off x="451877" y="4311953"/>
            <a:ext cx="2394232" cy="3588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маршрутизатора: 1.1.1.1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F8A1599-FD4E-4155-84CF-6133E4C99A44}"/>
              </a:ext>
            </a:extLst>
          </p:cNvPr>
          <p:cNvSpPr txBox="1"/>
          <p:nvPr/>
        </p:nvSpPr>
        <p:spPr>
          <a:xfrm>
            <a:off x="3562621" y="4317091"/>
            <a:ext cx="2192657" cy="3536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ID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маршрутизатора: 2.2.2.2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A1F23BE-2FEE-48E7-A889-6606FEA7C451}"/>
              </a:ext>
            </a:extLst>
          </p:cNvPr>
          <p:cNvSpPr txBox="1"/>
          <p:nvPr/>
        </p:nvSpPr>
        <p:spPr>
          <a:xfrm>
            <a:off x="3410322" y="5258256"/>
            <a:ext cx="121029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10.1.1.2/30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90E4BAC-23C3-44E7-BB54-D14AB184F481}"/>
              </a:ext>
            </a:extLst>
          </p:cNvPr>
          <p:cNvGrpSpPr/>
          <p:nvPr/>
        </p:nvGrpSpPr>
        <p:grpSpPr>
          <a:xfrm>
            <a:off x="1705531" y="5012660"/>
            <a:ext cx="1903174" cy="567904"/>
            <a:chOff x="2134861" y="4974560"/>
            <a:chExt cx="1903174" cy="56790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0487D0A9-EDA1-4BED-ADC7-92F0AF2CEE7F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10.1.1.1/30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6136B41E-0447-4D6B-B455-E89C594CB25C}"/>
                </a:ext>
              </a:extLst>
            </p:cNvPr>
            <p:cNvSpPr txBox="1"/>
            <p:nvPr/>
          </p:nvSpPr>
          <p:spPr>
            <a:xfrm>
              <a:off x="2201974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 1/0/0</a:t>
              </a: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1CB56FB-AEAD-4E7A-99AE-452535DB1658}"/>
              </a:ext>
            </a:extLst>
          </p:cNvPr>
          <p:cNvSpPr txBox="1"/>
          <p:nvPr/>
        </p:nvSpPr>
        <p:spPr>
          <a:xfrm>
            <a:off x="3562621" y="5012660"/>
            <a:ext cx="105799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GE 1/0/0</a:t>
            </a:r>
          </a:p>
        </p:txBody>
      </p:sp>
    </p:spTree>
    <p:extLst>
      <p:ext uri="{BB962C8B-B14F-4D97-AF65-F5344CB8AC3E}">
        <p14:creationId xmlns:p14="http://schemas.microsoft.com/office/powerpoint/2010/main" val="26564126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завершении этого курса вы будете знать: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 и классификацию протоколов динамической маршрутизации.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Основные понятия OSPF и сценарии применения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Принципы работы OSPF.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Базовые настройки OSPF.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3052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1333082"/>
          </a:xfrm>
        </p:spPr>
        <p:txBody>
          <a:bodyPr/>
          <a:lstStyle/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Как правило, типы сетей интерфейсов OSPF на сторонах одного соединения должны быть одинаковыми. В противном случае два интерфейса не смогут установить отношения соседства.</a:t>
            </a:r>
          </a:p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Тип сети OSPF можно изменить вручную на интерфейсе, адаптируя ее к различным сценариям. Например, можно изменить тип сети BMA на P2P.</a:t>
            </a:r>
          </a:p>
          <a:p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сетей OSPF (1)</a:t>
            </a:r>
          </a:p>
        </p:txBody>
      </p:sp>
      <p:sp>
        <p:nvSpPr>
          <p:cNvPr id="24" name="圆角矩形 75"/>
          <p:cNvSpPr/>
          <p:nvPr/>
        </p:nvSpPr>
        <p:spPr>
          <a:xfrm>
            <a:off x="6134472" y="2921475"/>
            <a:ext cx="5532980" cy="39600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Широковещательный множественный доступ (BMA)</a:t>
            </a:r>
          </a:p>
        </p:txBody>
      </p:sp>
      <p:sp>
        <p:nvSpPr>
          <p:cNvPr id="25" name="圆角矩形 75"/>
          <p:cNvSpPr/>
          <p:nvPr/>
        </p:nvSpPr>
        <p:spPr>
          <a:xfrm>
            <a:off x="511849" y="2921475"/>
            <a:ext cx="5532980" cy="39600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Точка-точка (P2P)</a:t>
            </a:r>
          </a:p>
        </p:txBody>
      </p:sp>
      <p:sp>
        <p:nvSpPr>
          <p:cNvPr id="26" name="圆角矩形 75"/>
          <p:cNvSpPr/>
          <p:nvPr/>
        </p:nvSpPr>
        <p:spPr>
          <a:xfrm>
            <a:off x="6134472" y="3395544"/>
            <a:ext cx="5532980" cy="3057808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7" name="圆角矩形 75"/>
          <p:cNvSpPr/>
          <p:nvPr/>
        </p:nvSpPr>
        <p:spPr>
          <a:xfrm>
            <a:off x="511849" y="3401544"/>
            <a:ext cx="5532980" cy="3051808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6" name="图片 5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2511" y="3905037"/>
            <a:ext cx="540000" cy="442800"/>
          </a:xfrm>
          <a:prstGeom prst="rect">
            <a:avLst/>
          </a:prstGeom>
        </p:spPr>
      </p:pic>
      <p:pic>
        <p:nvPicPr>
          <p:cNvPr id="57" name="图片 5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1743" y="3905037"/>
            <a:ext cx="540000" cy="442800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1241711" y="4379083"/>
            <a:ext cx="66405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RTA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4567932" y="4383574"/>
            <a:ext cx="97542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RTB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6159" y="5027305"/>
            <a:ext cx="5440583" cy="1240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P2P означает, что к каналу могут быть подключены только два сетевых устройства.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Типичным примером является канал PPP. Когда интерфейс использует инкапсуляцию PPP, тип сети по умолчанию интерфейса OSPF – P2P.</a:t>
            </a:r>
          </a:p>
        </p:txBody>
      </p:sp>
      <p:pic>
        <p:nvPicPr>
          <p:cNvPr id="36" name="图片 3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3774" y="4030139"/>
            <a:ext cx="540000" cy="442800"/>
          </a:xfrm>
          <a:prstGeom prst="rect">
            <a:avLst/>
          </a:prstGeom>
        </p:spPr>
      </p:pic>
      <p:pic>
        <p:nvPicPr>
          <p:cNvPr id="37" name="图片 3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714" y="3445788"/>
            <a:ext cx="540000" cy="442800"/>
          </a:xfrm>
          <a:prstGeom prst="rect">
            <a:avLst/>
          </a:prstGeom>
        </p:spPr>
      </p:pic>
      <p:pic>
        <p:nvPicPr>
          <p:cNvPr id="38" name="图片 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714" y="4525484"/>
            <a:ext cx="540000" cy="442800"/>
          </a:xfrm>
          <a:prstGeom prst="rect">
            <a:avLst/>
          </a:prstGeom>
        </p:spPr>
      </p:pic>
      <p:cxnSp>
        <p:nvCxnSpPr>
          <p:cNvPr id="40" name="直接连接符 39"/>
          <p:cNvCxnSpPr>
            <a:stCxn id="36" idx="3"/>
            <a:endCxn id="32" idx="1"/>
          </p:cNvCxnSpPr>
          <p:nvPr/>
        </p:nvCxnSpPr>
        <p:spPr>
          <a:xfrm>
            <a:off x="7323774" y="4251539"/>
            <a:ext cx="12866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文本框 81"/>
          <p:cNvSpPr txBox="1"/>
          <p:nvPr/>
        </p:nvSpPr>
        <p:spPr>
          <a:xfrm>
            <a:off x="6152657" y="5027305"/>
            <a:ext cx="5528055" cy="1240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BMA также называется широковещанием. Оно относится к среде, которая позволяет нескольким устройствам получить доступ к широковещанию и поддерживать его.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Типичный пример – сеть Ethernet. Когда интерфейс использует инкапсуляцию Ethernet, типом сети по умолчанию интерфейса OSPF является BMA.</a:t>
            </a:r>
          </a:p>
        </p:txBody>
      </p:sp>
      <p:sp>
        <p:nvSpPr>
          <p:cNvPr id="54" name="文本占位符 14">
            <a:extLst>
              <a:ext uri="{FF2B5EF4-FFF2-40B4-BE49-F238E27FC236}">
                <a16:creationId xmlns:a16="http://schemas.microsoft.com/office/drawing/2014/main" xmlns="" id="{04F3EB24-A76D-46FD-905F-422FF60FF336}"/>
              </a:ext>
            </a:extLst>
          </p:cNvPr>
          <p:cNvSpPr txBox="1"/>
          <p:nvPr/>
        </p:nvSpPr>
        <p:spPr>
          <a:xfrm>
            <a:off x="468317" y="1243984"/>
            <a:ext cx="11276183" cy="91916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endParaRPr lang="ru-RU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777315" y="3600932"/>
            <a:ext cx="127645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Серийный 0/0/0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83C78F07-23FF-491F-A403-BA035480E15D}"/>
              </a:ext>
            </a:extLst>
          </p:cNvPr>
          <p:cNvCxnSpPr>
            <a:stCxn id="57" idx="1"/>
            <a:endCxn id="56" idx="3"/>
          </p:cNvCxnSpPr>
          <p:nvPr/>
        </p:nvCxnSpPr>
        <p:spPr>
          <a:xfrm flipH="1">
            <a:off x="1832511" y="4126437"/>
            <a:ext cx="272923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CB9B9E0-5AB3-4F1D-8124-BD1E23156071}"/>
              </a:ext>
            </a:extLst>
          </p:cNvPr>
          <p:cNvSpPr txBox="1"/>
          <p:nvPr/>
        </p:nvSpPr>
        <p:spPr>
          <a:xfrm>
            <a:off x="3416539" y="3590437"/>
            <a:ext cx="127645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Серийный 0/0/0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7BD942D6-6754-4EF7-8853-C39C0D77FFE4}"/>
              </a:ext>
            </a:extLst>
          </p:cNvPr>
          <p:cNvSpPr txBox="1"/>
          <p:nvPr/>
        </p:nvSpPr>
        <p:spPr>
          <a:xfrm>
            <a:off x="1808800" y="4150797"/>
            <a:ext cx="746268" cy="28081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PPP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2540CAE-373D-46AB-BBFA-C9927E8E3C5B}"/>
              </a:ext>
            </a:extLst>
          </p:cNvPr>
          <p:cNvSpPr txBox="1"/>
          <p:nvPr/>
        </p:nvSpPr>
        <p:spPr>
          <a:xfrm>
            <a:off x="3955051" y="4150796"/>
            <a:ext cx="600390" cy="3746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PPP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33B21C0B-025E-4F4B-96E5-F28F9181634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414" y="4030139"/>
            <a:ext cx="540000" cy="442800"/>
          </a:xfrm>
          <a:prstGeom prst="rect">
            <a:avLst/>
          </a:prstGeom>
        </p:spPr>
      </p:pic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C08ACC02-1930-4168-8E0F-E6721BC89A05}"/>
              </a:ext>
            </a:extLst>
          </p:cNvPr>
          <p:cNvCxnSpPr>
            <a:stCxn id="32" idx="3"/>
          </p:cNvCxnSpPr>
          <p:nvPr/>
        </p:nvCxnSpPr>
        <p:spPr>
          <a:xfrm>
            <a:off x="9150414" y="4251539"/>
            <a:ext cx="1245300" cy="5395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20B1FEE6-9AF7-4928-8670-8FFC9FC84CA5}"/>
              </a:ext>
            </a:extLst>
          </p:cNvPr>
          <p:cNvCxnSpPr>
            <a:stCxn id="32" idx="3"/>
            <a:endCxn id="37" idx="1"/>
          </p:cNvCxnSpPr>
          <p:nvPr/>
        </p:nvCxnSpPr>
        <p:spPr>
          <a:xfrm flipV="1">
            <a:off x="9150414" y="3667188"/>
            <a:ext cx="1245300" cy="5843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92930B89-3D41-4BA8-8511-F2E058129EB9}"/>
              </a:ext>
            </a:extLst>
          </p:cNvPr>
          <p:cNvSpPr txBox="1"/>
          <p:nvPr/>
        </p:nvSpPr>
        <p:spPr>
          <a:xfrm>
            <a:off x="7267264" y="3906723"/>
            <a:ext cx="127645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GE0/0/0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DE6DF4B-BBB4-4B09-AB60-1EC0D6871193}"/>
              </a:ext>
            </a:extLst>
          </p:cNvPr>
          <p:cNvSpPr txBox="1"/>
          <p:nvPr/>
        </p:nvSpPr>
        <p:spPr>
          <a:xfrm>
            <a:off x="7267264" y="4297806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Ethernet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45C75576-6E17-4D14-8A2C-086D58341E2F}"/>
              </a:ext>
            </a:extLst>
          </p:cNvPr>
          <p:cNvSpPr txBox="1"/>
          <p:nvPr/>
        </p:nvSpPr>
        <p:spPr>
          <a:xfrm rot="20109069">
            <a:off x="9409176" y="3458466"/>
            <a:ext cx="127645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GE0/0/0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39D1364-A7F4-4C3D-B3F8-8D7D84AAFCEF}"/>
              </a:ext>
            </a:extLst>
          </p:cNvPr>
          <p:cNvSpPr txBox="1"/>
          <p:nvPr/>
        </p:nvSpPr>
        <p:spPr>
          <a:xfrm rot="1447680">
            <a:off x="9482384" y="4592894"/>
            <a:ext cx="103164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GE0/0/0</a:t>
            </a:r>
          </a:p>
        </p:txBody>
      </p:sp>
    </p:spTree>
    <p:extLst>
      <p:ext uri="{BB962C8B-B14F-4D97-AF65-F5344CB8AC3E}">
        <p14:creationId xmlns:p14="http://schemas.microsoft.com/office/powerpoint/2010/main" val="2648098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сетей OSPF (2)</a:t>
            </a:r>
          </a:p>
        </p:txBody>
      </p:sp>
      <p:sp>
        <p:nvSpPr>
          <p:cNvPr id="30" name="圆角矩形 75"/>
          <p:cNvSpPr/>
          <p:nvPr/>
        </p:nvSpPr>
        <p:spPr>
          <a:xfrm>
            <a:off x="537248" y="1449001"/>
            <a:ext cx="5450673" cy="39600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altLang="zh-CN" sz="1600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Нешироковещательная сеть с множественным доступом </a:t>
            </a:r>
            <a:r>
              <a:rPr lang="ru-RU" sz="1600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(NBMA)</a:t>
            </a:r>
          </a:p>
        </p:txBody>
      </p:sp>
      <p:sp>
        <p:nvSpPr>
          <p:cNvPr id="31" name="圆角矩形 75"/>
          <p:cNvSpPr/>
          <p:nvPr/>
        </p:nvSpPr>
        <p:spPr>
          <a:xfrm>
            <a:off x="537248" y="1874839"/>
            <a:ext cx="5450673" cy="4228712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圆角矩形 75"/>
          <p:cNvSpPr/>
          <p:nvPr/>
        </p:nvSpPr>
        <p:spPr>
          <a:xfrm>
            <a:off x="6191831" y="1449001"/>
            <a:ext cx="5450673" cy="39600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Точка-многоточка (P2MP)</a:t>
            </a:r>
          </a:p>
        </p:txBody>
      </p:sp>
      <p:sp>
        <p:nvSpPr>
          <p:cNvPr id="33" name="圆角矩形 75"/>
          <p:cNvSpPr/>
          <p:nvPr/>
        </p:nvSpPr>
        <p:spPr>
          <a:xfrm>
            <a:off x="6198227" y="1874839"/>
            <a:ext cx="5450673" cy="4228712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ru-RU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0768" y="3859116"/>
            <a:ext cx="5526525" cy="11793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NBMA означает среду, которая позволяет нескольким сетевым устройствам получить доступ, но не поддерживает широковещание.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Типичный пример – сеть Frame Relay (FR).</a:t>
            </a:r>
          </a:p>
        </p:txBody>
      </p:sp>
      <p:pic>
        <p:nvPicPr>
          <p:cNvPr id="49" name="图片 4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6881" y="2701933"/>
            <a:ext cx="540000" cy="442800"/>
          </a:xfrm>
          <a:prstGeom prst="rect">
            <a:avLst/>
          </a:prstGeom>
        </p:spPr>
      </p:pic>
      <p:pic>
        <p:nvPicPr>
          <p:cNvPr id="50" name="图片 4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153" y="2701933"/>
            <a:ext cx="540000" cy="4428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32902" y="2759291"/>
            <a:ext cx="39906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ФР</a:t>
            </a:r>
          </a:p>
        </p:txBody>
      </p:sp>
      <p:cxnSp>
        <p:nvCxnSpPr>
          <p:cNvPr id="55" name="直接连接符 54"/>
          <p:cNvCxnSpPr>
            <a:stCxn id="49" idx="3"/>
            <a:endCxn id="50" idx="1"/>
          </p:cNvCxnSpPr>
          <p:nvPr/>
        </p:nvCxnSpPr>
        <p:spPr>
          <a:xfrm>
            <a:off x="2046881" y="2923333"/>
            <a:ext cx="257527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6274516" y="3859117"/>
            <a:ext cx="4901832" cy="20082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Сеть P2MP образуется путем объединения конечных точек нескольких каналов P2P.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 умолчанию ни один протокол канального уровня не рассматривается как сеть P2MP. Этот тип должен быть изменен вручную с другого типа сети.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Например,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неполносвязную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non-full-mesh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сеть NBMA можно изменить на сеть P2MP.</a:t>
            </a:r>
          </a:p>
        </p:txBody>
      </p:sp>
      <p:sp>
        <p:nvSpPr>
          <p:cNvPr id="34" name="Freeform 159">
            <a:extLst>
              <a:ext uri="{FF2B5EF4-FFF2-40B4-BE49-F238E27FC236}">
                <a16:creationId xmlns:a16="http://schemas.microsoft.com/office/drawing/2014/main" xmlns="" id="{0B79D6FC-D292-45DE-9E5C-74F739FCA1D7}"/>
              </a:ext>
            </a:extLst>
          </p:cNvPr>
          <p:cNvSpPr/>
          <p:nvPr/>
        </p:nvSpPr>
        <p:spPr>
          <a:xfrm flipH="1">
            <a:off x="2733427" y="2433100"/>
            <a:ext cx="1238656" cy="710842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0DAF023-7A54-4071-B0B8-3CAB1E12AC96}"/>
              </a:ext>
            </a:extLst>
          </p:cNvPr>
          <p:cNvSpPr txBox="1"/>
          <p:nvPr/>
        </p:nvSpPr>
        <p:spPr>
          <a:xfrm>
            <a:off x="2807362" y="2665137"/>
            <a:ext cx="142368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Протокол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Frame relay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7941549D-9CFC-4C6D-B523-4FA352ED94F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654" y="2683838"/>
            <a:ext cx="540000" cy="442800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E01F38E7-27DD-4B27-ACBE-F436535CF43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994" y="2099487"/>
            <a:ext cx="540000" cy="44280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360CC47C-533C-4832-8D0B-9EBC82D4E1C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2994" y="3223427"/>
            <a:ext cx="540000" cy="442800"/>
          </a:xfrm>
          <a:prstGeom prst="rect">
            <a:avLst/>
          </a:prstGeom>
        </p:spPr>
      </p:pic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D1C137F6-1B0E-48CA-A8B3-24A22227F950}"/>
              </a:ext>
            </a:extLst>
          </p:cNvPr>
          <p:cNvCxnSpPr>
            <a:stCxn id="40" idx="3"/>
          </p:cNvCxnSpPr>
          <p:nvPr/>
        </p:nvCxnSpPr>
        <p:spPr>
          <a:xfrm>
            <a:off x="7269654" y="2905238"/>
            <a:ext cx="12866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0E090F93-86ED-48F5-BF82-87AFA6D6CBDF}"/>
              </a:ext>
            </a:extLst>
          </p:cNvPr>
          <p:cNvCxnSpPr>
            <a:stCxn id="57" idx="9"/>
          </p:cNvCxnSpPr>
          <p:nvPr/>
        </p:nvCxnSpPr>
        <p:spPr>
          <a:xfrm>
            <a:off x="9047576" y="3110242"/>
            <a:ext cx="1116218" cy="3345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9BFCF228-7117-41C9-892A-189DC9025C5C}"/>
              </a:ext>
            </a:extLst>
          </p:cNvPr>
          <p:cNvCxnSpPr>
            <a:stCxn id="57" idx="5"/>
            <a:endCxn id="41" idx="1"/>
          </p:cNvCxnSpPr>
          <p:nvPr/>
        </p:nvCxnSpPr>
        <p:spPr>
          <a:xfrm flipV="1">
            <a:off x="9076547" y="2320887"/>
            <a:ext cx="1036447" cy="4189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159">
            <a:extLst>
              <a:ext uri="{FF2B5EF4-FFF2-40B4-BE49-F238E27FC236}">
                <a16:creationId xmlns:a16="http://schemas.microsoft.com/office/drawing/2014/main" xmlns="" id="{D1F97830-5B36-4508-A489-E33257A501D6}"/>
              </a:ext>
            </a:extLst>
          </p:cNvPr>
          <p:cNvSpPr/>
          <p:nvPr/>
        </p:nvSpPr>
        <p:spPr>
          <a:xfrm flipH="1">
            <a:off x="8179539" y="2526853"/>
            <a:ext cx="1018234" cy="584346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170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Сети с множественным доступом (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Multi-Access,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MA) классифицируются на сети BMA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(Broadcast Multi-Access)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и NBMA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(Non-Broadcast Multi-Access)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. Ethernet является типичной широковещательной сетью с множественным доступом.</a:t>
            </a:r>
          </a:p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Если в сети с множественным доступом каждый маршрутизатор OSPF устанавливает отношения смежности OSPF со всеми другими маршрутизаторами, в сети возникает чрезмерно большое количество отношений смежности OSPF, что увеличивает нагрузку на устройства и количество пакетов OSPF в сети.</a:t>
            </a:r>
          </a:p>
          <a:p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После каждого изменения топологии сети происходит лавинная передача LSA, что может привести к чрезмерному расходу полосы пропускания и ресурсов устройств.</a:t>
            </a: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BB31ED-3073-4D42-A223-E47F34CB2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История DR и BDR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B4A3C3F-901C-49B5-92CA-3F46E6A28666}"/>
              </a:ext>
            </a:extLst>
          </p:cNvPr>
          <p:cNvGrpSpPr/>
          <p:nvPr/>
        </p:nvGrpSpPr>
        <p:grpSpPr>
          <a:xfrm>
            <a:off x="2958731" y="4500446"/>
            <a:ext cx="4010164" cy="1772024"/>
            <a:chOff x="2468252" y="1506700"/>
            <a:chExt cx="4010164" cy="1772024"/>
          </a:xfrm>
        </p:grpSpPr>
        <p:sp>
          <p:nvSpPr>
            <p:cNvPr id="5" name="Line 4">
              <a:extLst>
                <a:ext uri="{FF2B5EF4-FFF2-40B4-BE49-F238E27FC236}">
                  <a16:creationId xmlns:a16="http://schemas.microsoft.com/office/drawing/2014/main" xmlns="" id="{01F39F5C-72B1-4C82-8BDB-CD3D4127A26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2468252" y="2392712"/>
              <a:ext cx="4010164" cy="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 4">
              <a:extLst>
                <a:ext uri="{FF2B5EF4-FFF2-40B4-BE49-F238E27FC236}">
                  <a16:creationId xmlns:a16="http://schemas.microsoft.com/office/drawing/2014/main" xmlns="" id="{76E6CFB8-3C22-44BD-BEA6-D4F34192BD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573082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4">
              <a:extLst>
                <a:ext uri="{FF2B5EF4-FFF2-40B4-BE49-F238E27FC236}">
                  <a16:creationId xmlns:a16="http://schemas.microsoft.com/office/drawing/2014/main" xmlns="" id="{6C162943-5506-49E9-A5BF-3070C6FD706E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4465679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4">
              <a:extLst>
                <a:ext uri="{FF2B5EF4-FFF2-40B4-BE49-F238E27FC236}">
                  <a16:creationId xmlns:a16="http://schemas.microsoft.com/office/drawing/2014/main" xmlns="" id="{6FBB0FCB-9A1B-4B62-8D44-A82E2EA40059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6390793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4">
              <a:extLst>
                <a:ext uri="{FF2B5EF4-FFF2-40B4-BE49-F238E27FC236}">
                  <a16:creationId xmlns:a16="http://schemas.microsoft.com/office/drawing/2014/main" xmlns="" id="{F899967C-2E30-43D9-A6CD-E4D7039238A2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3514605" y="1506700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4">
              <a:extLst>
                <a:ext uri="{FF2B5EF4-FFF2-40B4-BE49-F238E27FC236}">
                  <a16:creationId xmlns:a16="http://schemas.microsoft.com/office/drawing/2014/main" xmlns="" id="{AFBBF33C-325A-4565-B720-CA90D7411144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5423640" y="1506700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ru-RU" altLang="zh-CN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D74FFECE-08AA-41A6-847E-FBE3F61CB801}"/>
              </a:ext>
            </a:extLst>
          </p:cNvPr>
          <p:cNvCxnSpPr>
            <a:cxnSpLocks/>
          </p:cNvCxnSpPr>
          <p:nvPr/>
        </p:nvCxnSpPr>
        <p:spPr>
          <a:xfrm flipH="1">
            <a:off x="3046355" y="4808260"/>
            <a:ext cx="956469" cy="1154263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3F8F5F9A-218A-4135-AF2F-A642A825DE82}"/>
              </a:ext>
            </a:extLst>
          </p:cNvPr>
          <p:cNvCxnSpPr>
            <a:cxnSpLocks/>
          </p:cNvCxnSpPr>
          <p:nvPr/>
        </p:nvCxnSpPr>
        <p:spPr>
          <a:xfrm>
            <a:off x="4002823" y="4834904"/>
            <a:ext cx="960990" cy="1127619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062CF4E9-B4DD-4891-A2F5-CAB8A678D3DE}"/>
              </a:ext>
            </a:extLst>
          </p:cNvPr>
          <p:cNvCxnSpPr>
            <a:cxnSpLocks/>
          </p:cNvCxnSpPr>
          <p:nvPr/>
        </p:nvCxnSpPr>
        <p:spPr>
          <a:xfrm>
            <a:off x="5922544" y="4810394"/>
            <a:ext cx="958729" cy="1152128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1D7EF26D-6389-49CA-9792-34DACCB7B484}"/>
              </a:ext>
            </a:extLst>
          </p:cNvPr>
          <p:cNvCxnSpPr>
            <a:cxnSpLocks/>
          </p:cNvCxnSpPr>
          <p:nvPr/>
        </p:nvCxnSpPr>
        <p:spPr>
          <a:xfrm flipH="1">
            <a:off x="4963813" y="4810394"/>
            <a:ext cx="950306" cy="1152128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51F89C04-5FC7-4C9B-B114-307E27AF95F2}"/>
              </a:ext>
            </a:extLst>
          </p:cNvPr>
          <p:cNvCxnSpPr>
            <a:cxnSpLocks/>
          </p:cNvCxnSpPr>
          <p:nvPr/>
        </p:nvCxnSpPr>
        <p:spPr>
          <a:xfrm flipH="1">
            <a:off x="3046354" y="4834904"/>
            <a:ext cx="2878138" cy="1127619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xmlns="" id="{E8310470-7A1D-4AA4-8B5C-77152708970A}"/>
              </a:ext>
            </a:extLst>
          </p:cNvPr>
          <p:cNvCxnSpPr>
            <a:cxnSpLocks/>
          </p:cNvCxnSpPr>
          <p:nvPr/>
        </p:nvCxnSpPr>
        <p:spPr>
          <a:xfrm>
            <a:off x="4005084" y="4810395"/>
            <a:ext cx="2876188" cy="1140865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70">
            <a:extLst>
              <a:ext uri="{FF2B5EF4-FFF2-40B4-BE49-F238E27FC236}">
                <a16:creationId xmlns:a16="http://schemas.microsoft.com/office/drawing/2014/main" xmlns="" id="{B6ADC4DC-32C8-4C51-817F-D4C133F03E20}"/>
              </a:ext>
            </a:extLst>
          </p:cNvPr>
          <p:cNvSpPr/>
          <p:nvPr/>
        </p:nvSpPr>
        <p:spPr>
          <a:xfrm rot="10800000">
            <a:off x="3194181" y="5558722"/>
            <a:ext cx="3564786" cy="382044"/>
          </a:xfrm>
          <a:custGeom>
            <a:avLst/>
            <a:gdLst>
              <a:gd name="connsiteX0" fmla="*/ 0 w 1734325"/>
              <a:gd name="connsiteY0" fmla="*/ 1950 h 195866"/>
              <a:gd name="connsiteX1" fmla="*/ 847468 w 1734325"/>
              <a:gd name="connsiteY1" fmla="*/ 195866 h 195866"/>
              <a:gd name="connsiteX2" fmla="*/ 1734325 w 1734325"/>
              <a:gd name="connsiteY2" fmla="*/ 0 h 19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4324" h="195866">
                <a:moveTo>
                  <a:pt x="0" y="1950"/>
                </a:moveTo>
                <a:cubicBezTo>
                  <a:pt x="270132" y="112499"/>
                  <a:pt x="558414" y="196191"/>
                  <a:pt x="847468" y="195866"/>
                </a:cubicBezTo>
                <a:cubicBezTo>
                  <a:pt x="1136522" y="195541"/>
                  <a:pt x="1445657" y="91666"/>
                  <a:pt x="1734325" y="0"/>
                </a:cubicBezTo>
              </a:path>
            </a:pathLst>
          </a:cu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任意多边形 72">
            <a:extLst>
              <a:ext uri="{FF2B5EF4-FFF2-40B4-BE49-F238E27FC236}">
                <a16:creationId xmlns:a16="http://schemas.microsoft.com/office/drawing/2014/main" xmlns="" id="{D24A97A2-E299-4081-81EB-E6EA8F5FF18D}"/>
              </a:ext>
            </a:extLst>
          </p:cNvPr>
          <p:cNvSpPr/>
          <p:nvPr/>
        </p:nvSpPr>
        <p:spPr>
          <a:xfrm>
            <a:off x="4122679" y="4816196"/>
            <a:ext cx="1676400" cy="217516"/>
          </a:xfrm>
          <a:custGeom>
            <a:avLst/>
            <a:gdLst>
              <a:gd name="connsiteX0" fmla="*/ 0 w 1676400"/>
              <a:gd name="connsiteY0" fmla="*/ 0 h 184187"/>
              <a:gd name="connsiteX1" fmla="*/ 838200 w 1676400"/>
              <a:gd name="connsiteY1" fmla="*/ 184150 h 184187"/>
              <a:gd name="connsiteX2" fmla="*/ 1676400 w 1676400"/>
              <a:gd name="connsiteY2" fmla="*/ 12700 h 18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184187">
                <a:moveTo>
                  <a:pt x="0" y="0"/>
                </a:moveTo>
                <a:cubicBezTo>
                  <a:pt x="279400" y="91016"/>
                  <a:pt x="558800" y="182033"/>
                  <a:pt x="838200" y="184150"/>
                </a:cubicBezTo>
                <a:cubicBezTo>
                  <a:pt x="1117600" y="186267"/>
                  <a:pt x="1397000" y="99483"/>
                  <a:pt x="1676400" y="12700"/>
                </a:cubicBezTo>
              </a:path>
            </a:pathLst>
          </a:cu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BE0D25F-BCDF-41C4-8DC1-FC7311A2A7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084" y="4322340"/>
            <a:ext cx="540000" cy="4428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8BFA4F8-2C52-440F-A393-0C7362468BA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492" y="4322340"/>
            <a:ext cx="540000" cy="4428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7984114-924E-4F60-8DFF-22BD35C5814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158" y="6029245"/>
            <a:ext cx="540000" cy="4428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47484FA-0701-4B1D-BAAD-112B3355D3E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561" y="6029245"/>
            <a:ext cx="540000" cy="4428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C6FB633-4B82-4E73-9C80-0D7CF2F20AC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273" y="6029245"/>
            <a:ext cx="540000" cy="4428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C679F5D5-6A91-4D1F-A7DC-12A129678644}"/>
              </a:ext>
            </a:extLst>
          </p:cNvPr>
          <p:cNvSpPr txBox="1"/>
          <p:nvPr/>
        </p:nvSpPr>
        <p:spPr>
          <a:xfrm>
            <a:off x="7217892" y="5135103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Ethernet</a:t>
            </a:r>
          </a:p>
        </p:txBody>
      </p:sp>
      <p:sp>
        <p:nvSpPr>
          <p:cNvPr id="32" name="任意多边形 68">
            <a:extLst>
              <a:ext uri="{FF2B5EF4-FFF2-40B4-BE49-F238E27FC236}">
                <a16:creationId xmlns:a16="http://schemas.microsoft.com/office/drawing/2014/main" xmlns="" id="{14B0BB68-12B1-47D3-9513-A9EEA24A7389}"/>
              </a:ext>
            </a:extLst>
          </p:cNvPr>
          <p:cNvSpPr/>
          <p:nvPr/>
        </p:nvSpPr>
        <p:spPr>
          <a:xfrm rot="10800000">
            <a:off x="3286862" y="5846143"/>
            <a:ext cx="1600200" cy="101600"/>
          </a:xfrm>
          <a:custGeom>
            <a:avLst/>
            <a:gdLst>
              <a:gd name="connsiteX0" fmla="*/ 0 w 1600200"/>
              <a:gd name="connsiteY0" fmla="*/ 0 h 203201"/>
              <a:gd name="connsiteX1" fmla="*/ 819150 w 1600200"/>
              <a:gd name="connsiteY1" fmla="*/ 203200 h 203201"/>
              <a:gd name="connsiteX2" fmla="*/ 1600200 w 1600200"/>
              <a:gd name="connsiteY2" fmla="*/ 3174 h 203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203201">
                <a:moveTo>
                  <a:pt x="0" y="0"/>
                </a:moveTo>
                <a:cubicBezTo>
                  <a:pt x="279400" y="91016"/>
                  <a:pt x="552450" y="202671"/>
                  <a:pt x="819150" y="203200"/>
                </a:cubicBezTo>
                <a:cubicBezTo>
                  <a:pt x="1085850" y="203729"/>
                  <a:pt x="1320800" y="89957"/>
                  <a:pt x="1600200" y="3174"/>
                </a:cubicBezTo>
              </a:path>
            </a:pathLst>
          </a:cu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任意多边形 69">
            <a:extLst>
              <a:ext uri="{FF2B5EF4-FFF2-40B4-BE49-F238E27FC236}">
                <a16:creationId xmlns:a16="http://schemas.microsoft.com/office/drawing/2014/main" xmlns="" id="{9086D50E-F40A-439C-AA16-5666F03532B2}"/>
              </a:ext>
            </a:extLst>
          </p:cNvPr>
          <p:cNvSpPr/>
          <p:nvPr/>
        </p:nvSpPr>
        <p:spPr>
          <a:xfrm rot="10800000">
            <a:off x="5102962" y="5845875"/>
            <a:ext cx="1690688" cy="111393"/>
          </a:xfrm>
          <a:custGeom>
            <a:avLst/>
            <a:gdLst>
              <a:gd name="connsiteX0" fmla="*/ 0 w 1690688"/>
              <a:gd name="connsiteY0" fmla="*/ 0 h 222787"/>
              <a:gd name="connsiteX1" fmla="*/ 852488 w 1690688"/>
              <a:gd name="connsiteY1" fmla="*/ 222250 h 222787"/>
              <a:gd name="connsiteX2" fmla="*/ 1690688 w 1690688"/>
              <a:gd name="connsiteY2" fmla="*/ 50800 h 222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90688" h="222787">
                <a:moveTo>
                  <a:pt x="0" y="0"/>
                </a:moveTo>
                <a:cubicBezTo>
                  <a:pt x="279400" y="119591"/>
                  <a:pt x="570707" y="213783"/>
                  <a:pt x="852488" y="222250"/>
                </a:cubicBezTo>
                <a:cubicBezTo>
                  <a:pt x="1134269" y="230717"/>
                  <a:pt x="1411288" y="137583"/>
                  <a:pt x="1690688" y="50800"/>
                </a:cubicBezTo>
              </a:path>
            </a:pathLst>
          </a:cu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1A2D4CF1-0D02-4AF3-8C64-E0C0581AD8D4}"/>
              </a:ext>
            </a:extLst>
          </p:cNvPr>
          <p:cNvSpPr txBox="1"/>
          <p:nvPr/>
        </p:nvSpPr>
        <p:spPr>
          <a:xfrm>
            <a:off x="9323684" y="6031234"/>
            <a:ext cx="128158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altLang="zh-CN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Смежность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946CE9DE-B9DD-475F-9975-D30F38C7D8AC}"/>
              </a:ext>
            </a:extLst>
          </p:cNvPr>
          <p:cNvCxnSpPr>
            <a:cxnSpLocks/>
          </p:cNvCxnSpPr>
          <p:nvPr/>
        </p:nvCxnSpPr>
        <p:spPr>
          <a:xfrm>
            <a:off x="8429912" y="6250645"/>
            <a:ext cx="744774" cy="0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2614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Для оптимизации взаимоотношений соседства OSPF в сети с множественным доступом протокол OSPF определяет три типа маршрутизаторов OSPF: DR, BDR и DRother.</a:t>
            </a:r>
          </a:p>
          <a:p>
            <a:r>
              <a:rPr lang="ru-RU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Только DR и BDR могут установить отношения смежности с другими маршрутизаторами OSPF. Маршрутизаторы DRother не устанавливают отношения смежности OSPF друг с другом, и их отношения находятся в статусе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2-way</a:t>
            </a:r>
            <a:r>
              <a:rPr lang="ru-RU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BDR контролирует статус DR и берет на себя роль DR в случае сбоя существующего DR.</a:t>
            </a: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7BB31ED-3073-4D42-A223-E47F34CB2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DR и BDR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B4A3C3F-901C-49B5-92CA-3F46E6A28666}"/>
              </a:ext>
            </a:extLst>
          </p:cNvPr>
          <p:cNvGrpSpPr/>
          <p:nvPr/>
        </p:nvGrpSpPr>
        <p:grpSpPr>
          <a:xfrm>
            <a:off x="3647460" y="4022407"/>
            <a:ext cx="4010164" cy="1772024"/>
            <a:chOff x="2468252" y="1506700"/>
            <a:chExt cx="4010164" cy="1772024"/>
          </a:xfrm>
        </p:grpSpPr>
        <p:sp>
          <p:nvSpPr>
            <p:cNvPr id="5" name="Line 4">
              <a:extLst>
                <a:ext uri="{FF2B5EF4-FFF2-40B4-BE49-F238E27FC236}">
                  <a16:creationId xmlns:a16="http://schemas.microsoft.com/office/drawing/2014/main" xmlns="" id="{01F39F5C-72B1-4C82-8BDB-CD3D4127A26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2468252" y="2392712"/>
              <a:ext cx="4010164" cy="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Line 4">
              <a:extLst>
                <a:ext uri="{FF2B5EF4-FFF2-40B4-BE49-F238E27FC236}">
                  <a16:creationId xmlns:a16="http://schemas.microsoft.com/office/drawing/2014/main" xmlns="" id="{76E6CFB8-3C22-44BD-BEA6-D4F34192BD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2573082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Line 4">
              <a:extLst>
                <a:ext uri="{FF2B5EF4-FFF2-40B4-BE49-F238E27FC236}">
                  <a16:creationId xmlns:a16="http://schemas.microsoft.com/office/drawing/2014/main" xmlns="" id="{6C162943-5506-49E9-A5BF-3070C6FD706E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4465679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Line 4">
              <a:extLst>
                <a:ext uri="{FF2B5EF4-FFF2-40B4-BE49-F238E27FC236}">
                  <a16:creationId xmlns:a16="http://schemas.microsoft.com/office/drawing/2014/main" xmlns="" id="{6FBB0FCB-9A1B-4B62-8D44-A82E2EA40059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6390793" y="2392712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Line 4">
              <a:extLst>
                <a:ext uri="{FF2B5EF4-FFF2-40B4-BE49-F238E27FC236}">
                  <a16:creationId xmlns:a16="http://schemas.microsoft.com/office/drawing/2014/main" xmlns="" id="{F899967C-2E30-43D9-A6CD-E4D7039238A2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3514605" y="1506700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Line 4">
              <a:extLst>
                <a:ext uri="{FF2B5EF4-FFF2-40B4-BE49-F238E27FC236}">
                  <a16:creationId xmlns:a16="http://schemas.microsoft.com/office/drawing/2014/main" xmlns="" id="{AFBBF33C-325A-4565-B720-CA90D7411144}"/>
                </a:ext>
              </a:extLst>
            </p:cNvPr>
            <p:cNvSpPr>
              <a:spLocks noChangeShapeType="1"/>
            </p:cNvSpPr>
            <p:nvPr/>
          </p:nvSpPr>
          <p:spPr bwMode="gray">
            <a:xfrm flipH="1">
              <a:off x="5423640" y="1506700"/>
              <a:ext cx="0" cy="886012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fontAlgn="ctr"/>
              <a:endParaRPr lang="zh-CN" altLang="en-US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xmlns="" id="{D74FFECE-08AA-41A6-847E-FBE3F61CB801}"/>
              </a:ext>
            </a:extLst>
          </p:cNvPr>
          <p:cNvCxnSpPr/>
          <p:nvPr/>
        </p:nvCxnSpPr>
        <p:spPr>
          <a:xfrm flipH="1">
            <a:off x="3735084" y="4330221"/>
            <a:ext cx="956469" cy="1154263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3F8F5F9A-218A-4135-AF2F-A642A825DE82}"/>
              </a:ext>
            </a:extLst>
          </p:cNvPr>
          <p:cNvCxnSpPr/>
          <p:nvPr/>
        </p:nvCxnSpPr>
        <p:spPr>
          <a:xfrm>
            <a:off x="4691552" y="4356865"/>
            <a:ext cx="960990" cy="1127619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xmlns="" id="{062CF4E9-B4DD-4891-A2F5-CAB8A678D3DE}"/>
              </a:ext>
            </a:extLst>
          </p:cNvPr>
          <p:cNvCxnSpPr/>
          <p:nvPr/>
        </p:nvCxnSpPr>
        <p:spPr>
          <a:xfrm>
            <a:off x="6611273" y="4332355"/>
            <a:ext cx="958729" cy="1152128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xmlns="" id="{1D7EF26D-6389-49CA-9792-34DACCB7B484}"/>
              </a:ext>
            </a:extLst>
          </p:cNvPr>
          <p:cNvCxnSpPr/>
          <p:nvPr/>
        </p:nvCxnSpPr>
        <p:spPr>
          <a:xfrm flipH="1">
            <a:off x="5652542" y="4332355"/>
            <a:ext cx="950306" cy="1152128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xmlns="" id="{51F89C04-5FC7-4C9B-B114-307E27AF95F2}"/>
              </a:ext>
            </a:extLst>
          </p:cNvPr>
          <p:cNvCxnSpPr/>
          <p:nvPr/>
        </p:nvCxnSpPr>
        <p:spPr>
          <a:xfrm flipH="1">
            <a:off x="3735083" y="4356865"/>
            <a:ext cx="2878138" cy="1127619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xmlns="" id="{E8310470-7A1D-4AA4-8B5C-77152708970A}"/>
              </a:ext>
            </a:extLst>
          </p:cNvPr>
          <p:cNvCxnSpPr/>
          <p:nvPr/>
        </p:nvCxnSpPr>
        <p:spPr>
          <a:xfrm>
            <a:off x="4693813" y="4332356"/>
            <a:ext cx="2876188" cy="1140865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72">
            <a:extLst>
              <a:ext uri="{FF2B5EF4-FFF2-40B4-BE49-F238E27FC236}">
                <a16:creationId xmlns:a16="http://schemas.microsoft.com/office/drawing/2014/main" xmlns="" id="{D24A97A2-E299-4081-81EB-E6EA8F5FF18D}"/>
              </a:ext>
            </a:extLst>
          </p:cNvPr>
          <p:cNvSpPr/>
          <p:nvPr/>
        </p:nvSpPr>
        <p:spPr>
          <a:xfrm>
            <a:off x="4811408" y="4338157"/>
            <a:ext cx="1676400" cy="217516"/>
          </a:xfrm>
          <a:custGeom>
            <a:avLst/>
            <a:gdLst>
              <a:gd name="connsiteX0" fmla="*/ 0 w 1676400"/>
              <a:gd name="connsiteY0" fmla="*/ 0 h 184187"/>
              <a:gd name="connsiteX1" fmla="*/ 838200 w 1676400"/>
              <a:gd name="connsiteY1" fmla="*/ 184150 h 184187"/>
              <a:gd name="connsiteX2" fmla="*/ 1676400 w 1676400"/>
              <a:gd name="connsiteY2" fmla="*/ 12700 h 18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0" h="184187">
                <a:moveTo>
                  <a:pt x="0" y="0"/>
                </a:moveTo>
                <a:cubicBezTo>
                  <a:pt x="279400" y="91016"/>
                  <a:pt x="558800" y="182033"/>
                  <a:pt x="838200" y="184150"/>
                </a:cubicBezTo>
                <a:cubicBezTo>
                  <a:pt x="1117600" y="186267"/>
                  <a:pt x="1397000" y="99483"/>
                  <a:pt x="1676400" y="12700"/>
                </a:cubicBezTo>
              </a:path>
            </a:pathLst>
          </a:cu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6BE0D25F-BCDF-41C4-8DC1-FC7311A2A7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3813" y="3844301"/>
            <a:ext cx="540000" cy="4428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58BFA4F8-2C52-440F-A393-0C7362468BA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221" y="3844301"/>
            <a:ext cx="540000" cy="4428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37984114-924E-4F60-8DFF-22BD35C5814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887" y="5551206"/>
            <a:ext cx="540000" cy="44280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47484FA-0701-4B1D-BAAD-112B3355D3E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290" y="5551206"/>
            <a:ext cx="540000" cy="44280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7C6FB633-4B82-4E73-9C80-0D7CF2F20AC1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002" y="5551206"/>
            <a:ext cx="540000" cy="4428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5BFA8C1-7562-47BE-A6E0-B0D89D089437}"/>
              </a:ext>
            </a:extLst>
          </p:cNvPr>
          <p:cNvSpPr txBox="1"/>
          <p:nvPr/>
        </p:nvSpPr>
        <p:spPr>
          <a:xfrm>
            <a:off x="6956195" y="3896424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BDR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F9FE0A0-BC4E-4DE7-84A8-17A1F4104C64}"/>
              </a:ext>
            </a:extLst>
          </p:cNvPr>
          <p:cNvSpPr txBox="1"/>
          <p:nvPr/>
        </p:nvSpPr>
        <p:spPr>
          <a:xfrm>
            <a:off x="5030406" y="3906746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41CF8190-9CDB-4D89-9037-57673B71D933}"/>
              </a:ext>
            </a:extLst>
          </p:cNvPr>
          <p:cNvSpPr txBox="1"/>
          <p:nvPr/>
        </p:nvSpPr>
        <p:spPr>
          <a:xfrm>
            <a:off x="4022290" y="5636600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DRother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FBDB3A1-96BB-41E0-B039-6BF5994A6684}"/>
              </a:ext>
            </a:extLst>
          </p:cNvPr>
          <p:cNvSpPr txBox="1"/>
          <p:nvPr/>
        </p:nvSpPr>
        <p:spPr>
          <a:xfrm>
            <a:off x="5939749" y="5636600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DRother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6A3208E7-47CA-4222-98C5-DBFCCEBD0D1F}"/>
              </a:ext>
            </a:extLst>
          </p:cNvPr>
          <p:cNvSpPr txBox="1"/>
          <p:nvPr/>
        </p:nvSpPr>
        <p:spPr>
          <a:xfrm>
            <a:off x="8047941" y="5636600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DRother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D7D8B381-CF61-4C03-86A6-FFC2E1E5DE77}"/>
              </a:ext>
            </a:extLst>
          </p:cNvPr>
          <p:cNvSpPr txBox="1"/>
          <p:nvPr/>
        </p:nvSpPr>
        <p:spPr>
          <a:xfrm>
            <a:off x="7906621" y="4657064"/>
            <a:ext cx="115141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Ethernet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7F0864B2-371E-481E-A834-840423AA17DF}"/>
              </a:ext>
            </a:extLst>
          </p:cNvPr>
          <p:cNvSpPr txBox="1"/>
          <p:nvPr/>
        </p:nvSpPr>
        <p:spPr>
          <a:xfrm>
            <a:off x="9863414" y="5603329"/>
            <a:ext cx="1562985" cy="3191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Смежность</a:t>
            </a:r>
          </a:p>
        </p:txBody>
      </p:sp>
      <p:cxnSp>
        <p:nvCxnSpPr>
          <p:cNvPr id="38" name="直接箭头连接符 37">
            <a:extLst>
              <a:ext uri="{FF2B5EF4-FFF2-40B4-BE49-F238E27FC236}">
                <a16:creationId xmlns:a16="http://schemas.microsoft.com/office/drawing/2014/main" xmlns="" id="{1D1031F4-2AF3-418A-8A81-E29C6BC48530}"/>
              </a:ext>
            </a:extLst>
          </p:cNvPr>
          <p:cNvCxnSpPr/>
          <p:nvPr/>
        </p:nvCxnSpPr>
        <p:spPr>
          <a:xfrm>
            <a:off x="9118641" y="5772606"/>
            <a:ext cx="744774" cy="0"/>
          </a:xfrm>
          <a:prstGeom prst="straightConnector1">
            <a:avLst/>
          </a:prstGeom>
          <a:ln w="19050">
            <a:solidFill>
              <a:srgbClr val="00B0F0"/>
            </a:solidFill>
            <a:prstDash val="solid"/>
            <a:headEnd type="triangle" w="sm" len="lg"/>
            <a:tailEnd type="triangle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88214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Домен OSPF и одна область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F65FE57-1276-472A-A544-9CCC5CBB94AF}"/>
              </a:ext>
            </a:extLst>
          </p:cNvPr>
          <p:cNvGrpSpPr/>
          <p:nvPr/>
        </p:nvGrpSpPr>
        <p:grpSpPr>
          <a:xfrm>
            <a:off x="521248" y="2692400"/>
            <a:ext cx="3898900" cy="2124638"/>
            <a:chOff x="1028700" y="2667000"/>
            <a:chExt cx="3898900" cy="2124638"/>
          </a:xfrm>
        </p:grpSpPr>
        <p:sp>
          <p:nvSpPr>
            <p:cNvPr id="13" name="Freeform 159">
              <a:extLst>
                <a:ext uri="{FF2B5EF4-FFF2-40B4-BE49-F238E27FC236}">
                  <a16:creationId xmlns:a16="http://schemas.microsoft.com/office/drawing/2014/main" xmlns="" id="{F655F45C-2FD2-4514-81C9-E9EED6C1AB84}"/>
                </a:ext>
              </a:extLst>
            </p:cNvPr>
            <p:cNvSpPr/>
            <p:nvPr/>
          </p:nvSpPr>
          <p:spPr>
            <a:xfrm flipH="1">
              <a:off x="1028700" y="2667000"/>
              <a:ext cx="3898900" cy="2124638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5" name="图片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1861" y="4064676"/>
              <a:ext cx="540000" cy="442800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4177" y="4064676"/>
              <a:ext cx="540000" cy="442800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135270" y="3924645"/>
              <a:ext cx="1685497" cy="6463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endParaRPr dirty="0">
                <a:latin typeface="Huawei Sans" panose="020C0503030203020204" pitchFamily="34" charset="0"/>
              </a:endParaRPr>
            </a:p>
            <a:p>
              <a:pPr algn="ctr" fontAlgn="ctr"/>
              <a:r>
                <a:rPr lang="ru-RU" dirty="0">
                  <a:solidFill>
                    <a:srgbClr val="EC7061"/>
                  </a:solidFill>
                  <a:latin typeface="Huawei Sans" panose="020C0503030203020204" pitchFamily="34" charset="0"/>
                </a:rPr>
                <a:t>Область</a:t>
              </a:r>
              <a:r>
                <a:rPr lang="en-US" dirty="0">
                  <a:solidFill>
                    <a:srgbClr val="EC7061"/>
                  </a:solidFill>
                  <a:latin typeface="Huawei Sans" panose="020C0503030203020204" pitchFamily="34" charset="0"/>
                </a:rPr>
                <a:t> 0</a:t>
              </a:r>
            </a:p>
          </p:txBody>
        </p:sp>
        <p:pic>
          <p:nvPicPr>
            <p:cNvPr id="10" name="图片 9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5046" y="3180763"/>
              <a:ext cx="540000" cy="442800"/>
            </a:xfrm>
            <a:prstGeom prst="rect">
              <a:avLst/>
            </a:prstGeom>
          </p:spPr>
        </p:pic>
        <p:pic>
          <p:nvPicPr>
            <p:cNvPr id="11" name="图片 10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2798" y="3176267"/>
              <a:ext cx="540000" cy="442800"/>
            </a:xfrm>
            <a:prstGeom prst="rect">
              <a:avLst/>
            </a:prstGeom>
          </p:spPr>
        </p:pic>
      </p:grpSp>
      <p:sp>
        <p:nvSpPr>
          <p:cNvPr id="12" name="文本占位符 2"/>
          <p:cNvSpPr txBox="1"/>
          <p:nvPr/>
        </p:nvSpPr>
        <p:spPr>
          <a:xfrm>
            <a:off x="4691241" y="988394"/>
            <a:ext cx="7053259" cy="5048249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ctr">
              <a:buSzPct val="50000"/>
              <a:buFont typeface="Wingdings" panose="05000000000000000000" pitchFamily="2" charset="2"/>
              <a:buChar char="l"/>
            </a:pPr>
            <a:r>
              <a:rPr lang="ru-RU" sz="15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Домен OSPF представляет собой сеть, которая состоит из серии смежных сетевых устройств OSPF с одинаковой политикой.</a:t>
            </a:r>
          </a:p>
          <a:p>
            <a:pPr algn="just" fontAlgn="ctr">
              <a:buSzPct val="50000"/>
              <a:buFont typeface="Wingdings" panose="05000000000000000000" pitchFamily="2" charset="2"/>
              <a:buChar char="l"/>
            </a:pPr>
            <a:r>
              <a:rPr lang="ru-RU" sz="15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Маршрутизатор OSPF выполняет лавинную передачу LSA в той же области. Чтобы у всех маршрутизаторов было одинаковое понимание сетевой топологии, базы LSDB необходимо синхронизировать в пределах области.</a:t>
            </a:r>
          </a:p>
          <a:p>
            <a:pPr algn="just" fontAlgn="ctr">
              <a:buSzPct val="50000"/>
              <a:buFont typeface="Wingdings" panose="05000000000000000000" pitchFamily="2" charset="2"/>
              <a:buChar char="l"/>
            </a:pPr>
            <a:r>
              <a:rPr lang="ru-RU" sz="15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Если используется только одна область OSPF, то с ростом числа маршрутизаторов OSPF и увеличением размера сети возникают следующие проблемы:</a:t>
            </a:r>
          </a:p>
          <a:p>
            <a:pPr marL="654050" lvl="1" indent="-339725"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База LSDB становится все больше и больше, и размер таблицы маршрутизации OSPF увеличивается. Увеличивается расход ресурсов маршрутизатора, производительность устройств снижается, и это влияет на пересылку данных.</a:t>
            </a:r>
          </a:p>
          <a:p>
            <a:pPr marL="654050" lvl="1" indent="-339725"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 большой базе данных базы LSDB трудно вычислять маршруты.</a:t>
            </a:r>
          </a:p>
          <a:p>
            <a:pPr marL="654050" lvl="1" indent="-339725" fontAlgn="ctr"/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При изменении топологии сети лавинная передача LSA и перерасчет SPF во всей сети приводят к большой загруженности.</a:t>
            </a:r>
          </a:p>
          <a:p>
            <a:pPr lvl="1" fontAlgn="ctr"/>
            <a:endParaRPr lang="ru-RU" altLang="zh-CN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ctr">
              <a:buNone/>
            </a:pPr>
            <a:endParaRPr lang="ru-RU" altLang="zh-CN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15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022629" y="1004762"/>
            <a:ext cx="5339290" cy="4398677"/>
          </a:xfrm>
        </p:spPr>
        <p:txBody>
          <a:bodyPr/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OSPF есть понятие области. Домен OSPF разделен на несколько областей для реализации в сетях крупного размера.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Применение топологии OSPF с несколькими областями сокращает объемы лавинной рассылки LSA и позволяет ограничить влияние изменений пределами области, оптимизируя сеть.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Маршруты можно суммировать на границе области, чтобы уменьшить размер таблицы маршрутизации.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Наличие нескольких областей улучшает масштабируемость сети и облегчает развертывание крупной сети.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OSPF с несколькими областями</a:t>
            </a:r>
          </a:p>
        </p:txBody>
      </p:sp>
      <p:sp>
        <p:nvSpPr>
          <p:cNvPr id="4" name="Freeform 159"/>
          <p:cNvSpPr/>
          <p:nvPr/>
        </p:nvSpPr>
        <p:spPr>
          <a:xfrm flipH="1">
            <a:off x="474714" y="2485213"/>
            <a:ext cx="2775976" cy="160157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159"/>
          <p:cNvSpPr/>
          <p:nvPr/>
        </p:nvSpPr>
        <p:spPr>
          <a:xfrm flipH="1">
            <a:off x="2113382" y="4319021"/>
            <a:ext cx="2775977" cy="1465731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159"/>
          <p:cNvSpPr/>
          <p:nvPr/>
        </p:nvSpPr>
        <p:spPr>
          <a:xfrm flipH="1">
            <a:off x="2945742" y="1523776"/>
            <a:ext cx="2491095" cy="1450252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621" y="2052184"/>
            <a:ext cx="540000" cy="4428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52" y="2045471"/>
            <a:ext cx="540000" cy="4428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789345" y="2556614"/>
            <a:ext cx="135415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948" y="2825588"/>
            <a:ext cx="540000" cy="44280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3610" y="3386207"/>
            <a:ext cx="540000" cy="4428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36" y="3398907"/>
            <a:ext cx="540000" cy="44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06326" y="3754157"/>
            <a:ext cx="1310054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6652" y="4610086"/>
            <a:ext cx="540000" cy="4428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313" y="5129320"/>
            <a:ext cx="540000" cy="44280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881" y="5103920"/>
            <a:ext cx="540000" cy="4428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882993" y="5451685"/>
            <a:ext cx="128220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19" name="图片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606" y="2761301"/>
            <a:ext cx="540000" cy="4428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573" y="3990522"/>
            <a:ext cx="540000" cy="4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240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159">
            <a:extLst>
              <a:ext uri="{FF2B5EF4-FFF2-40B4-BE49-F238E27FC236}">
                <a16:creationId xmlns:a16="http://schemas.microsoft.com/office/drawing/2014/main" xmlns="" id="{35D92D48-9B08-4270-89A3-DA639AF822C4}"/>
              </a:ext>
            </a:extLst>
          </p:cNvPr>
          <p:cNvSpPr/>
          <p:nvPr/>
        </p:nvSpPr>
        <p:spPr>
          <a:xfrm flipH="1">
            <a:off x="4818360" y="4527565"/>
            <a:ext cx="2775977" cy="1465731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89672" y="1080310"/>
            <a:ext cx="4698482" cy="3061137"/>
          </a:xfrm>
        </p:spPr>
        <p:txBody>
          <a:bodyPr/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Маршрутизаторы OSPF классифицируются на следующие типы в зависимости от их местоположения или функций: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Внутренний маршрутизатор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Internal Router, IR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 пограничной зоны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Area Border Router,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ABR)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Магистральный маршрутизатор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(Backbone Router, BR)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Граничный маршрутизатор AS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Autonomous System Border Router,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ASBR)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Типы маршрутизаторов OSPF</a:t>
            </a:r>
          </a:p>
        </p:txBody>
      </p:sp>
      <p:sp>
        <p:nvSpPr>
          <p:cNvPr id="4" name="Freeform 159"/>
          <p:cNvSpPr/>
          <p:nvPr/>
        </p:nvSpPr>
        <p:spPr>
          <a:xfrm flipH="1">
            <a:off x="27985" y="2693757"/>
            <a:ext cx="2775976" cy="160157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reeform 159"/>
          <p:cNvSpPr/>
          <p:nvPr/>
        </p:nvSpPr>
        <p:spPr>
          <a:xfrm flipH="1">
            <a:off x="1666653" y="4527565"/>
            <a:ext cx="2775977" cy="1465731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reeform 159"/>
          <p:cNvSpPr/>
          <p:nvPr/>
        </p:nvSpPr>
        <p:spPr>
          <a:xfrm flipH="1">
            <a:off x="2499013" y="1732320"/>
            <a:ext cx="2491095" cy="1450252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892" y="2260728"/>
            <a:ext cx="540000" cy="4428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523" y="2254015"/>
            <a:ext cx="540000" cy="4428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42616" y="2765158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Зона 1</a:t>
            </a:r>
          </a:p>
        </p:txBody>
      </p:sp>
      <p:pic>
        <p:nvPicPr>
          <p:cNvPr id="11" name="图片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9" y="3034132"/>
            <a:ext cx="540000" cy="44280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881" y="3594751"/>
            <a:ext cx="540000" cy="4428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07" y="3607451"/>
            <a:ext cx="540000" cy="4428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53907" y="3904319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9923" y="4818630"/>
            <a:ext cx="540000" cy="4428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584" y="5337864"/>
            <a:ext cx="540000" cy="442800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152" y="5312464"/>
            <a:ext cx="540000" cy="4428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635875" y="5570598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Зона 2</a:t>
            </a:r>
          </a:p>
        </p:txBody>
      </p:sp>
      <p:pic>
        <p:nvPicPr>
          <p:cNvPr id="19" name="图片 1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5877" y="2969845"/>
            <a:ext cx="540000" cy="442800"/>
          </a:xfrm>
          <a:prstGeom prst="rect">
            <a:avLst/>
          </a:prstGeom>
        </p:spPr>
      </p:pic>
      <p:pic>
        <p:nvPicPr>
          <p:cNvPr id="20" name="图片 1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44" y="4199066"/>
            <a:ext cx="540000" cy="4428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FB7E8EA5-1474-41F7-845A-E6490B72BAF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152" y="5314245"/>
            <a:ext cx="540000" cy="442800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41A4E2D8-131B-408C-B041-1A7C6A2A0AFA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4076152" y="5533864"/>
            <a:ext cx="1164000" cy="178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423272A-8129-4DBD-B354-B1FB5848F7EB}"/>
              </a:ext>
            </a:extLst>
          </p:cNvPr>
          <p:cNvSpPr txBox="1"/>
          <p:nvPr/>
        </p:nvSpPr>
        <p:spPr>
          <a:xfrm>
            <a:off x="3440915" y="5981366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ASBR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7723596A-F99E-45B1-83E9-6B1012FF6715}"/>
              </a:ext>
            </a:extLst>
          </p:cNvPr>
          <p:cNvSpPr txBox="1"/>
          <p:nvPr/>
        </p:nvSpPr>
        <p:spPr>
          <a:xfrm>
            <a:off x="2962284" y="4154303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ABR/BR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ED3DA442-EED3-4907-86AB-DB841019F67E}"/>
              </a:ext>
            </a:extLst>
          </p:cNvPr>
          <p:cNvSpPr txBox="1"/>
          <p:nvPr/>
        </p:nvSpPr>
        <p:spPr>
          <a:xfrm>
            <a:off x="3069923" y="1853868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BD14F25-1D65-4508-826F-058B6F5D78D8}"/>
              </a:ext>
            </a:extLst>
          </p:cNvPr>
          <p:cNvSpPr txBox="1"/>
          <p:nvPr/>
        </p:nvSpPr>
        <p:spPr>
          <a:xfrm>
            <a:off x="5992403" y="5269484"/>
            <a:ext cx="1409468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Другая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43D2C6D-7DCE-4C0E-A07D-6C5514170376}"/>
              </a:ext>
            </a:extLst>
          </p:cNvPr>
          <p:cNvSpPr txBox="1"/>
          <p:nvPr/>
        </p:nvSpPr>
        <p:spPr>
          <a:xfrm>
            <a:off x="1730939" y="3021784"/>
            <a:ext cx="10492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</a:t>
            </a:r>
          </a:p>
        </p:txBody>
      </p:sp>
    </p:spTree>
    <p:extLst>
      <p:ext uri="{BB962C8B-B14F-4D97-AF65-F5344CB8AC3E}">
        <p14:creationId xmlns:p14="http://schemas.microsoft.com/office/powerpoint/2010/main" val="3739919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Типовые сети OSPF с одной и несколькими областями</a:t>
            </a:r>
          </a:p>
        </p:txBody>
      </p:sp>
      <p:sp>
        <p:nvSpPr>
          <p:cNvPr id="5" name="椭圆 4"/>
          <p:cNvSpPr/>
          <p:nvPr/>
        </p:nvSpPr>
        <p:spPr bwMode="auto">
          <a:xfrm>
            <a:off x="731404" y="1448780"/>
            <a:ext cx="4968552" cy="4123345"/>
          </a:xfrm>
          <a:prstGeom prst="ellipse">
            <a:avLst/>
          </a:prstGeom>
          <a:noFill/>
          <a:ln w="127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dirty="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16" y="3717032"/>
            <a:ext cx="540000" cy="4428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80" y="3717032"/>
            <a:ext cx="540000" cy="44280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044" y="3717032"/>
            <a:ext cx="540000" cy="442800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80" y="2140106"/>
            <a:ext cx="540000" cy="4428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044" y="2140106"/>
            <a:ext cx="540000" cy="442800"/>
          </a:xfrm>
          <a:prstGeom prst="rect">
            <a:avLst/>
          </a:prstGeom>
        </p:spPr>
      </p:pic>
      <p:cxnSp>
        <p:nvCxnSpPr>
          <p:cNvPr id="12" name="直接连接符 11"/>
          <p:cNvCxnSpPr>
            <a:stCxn id="10" idx="2"/>
            <a:endCxn id="8" idx="0"/>
          </p:cNvCxnSpPr>
          <p:nvPr/>
        </p:nvCxnSpPr>
        <p:spPr>
          <a:xfrm flipH="1">
            <a:off x="3215680" y="2582906"/>
            <a:ext cx="0" cy="11341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0" idx="2"/>
            <a:endCxn id="9" idx="0"/>
          </p:cNvCxnSpPr>
          <p:nvPr/>
        </p:nvCxnSpPr>
        <p:spPr>
          <a:xfrm>
            <a:off x="3215680" y="2582906"/>
            <a:ext cx="1482364" cy="11341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10" idx="2"/>
            <a:endCxn id="7" idx="0"/>
          </p:cNvCxnSpPr>
          <p:nvPr/>
        </p:nvCxnSpPr>
        <p:spPr>
          <a:xfrm flipH="1">
            <a:off x="1733316" y="2582906"/>
            <a:ext cx="1482364" cy="11341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0" idx="3"/>
            <a:endCxn id="11" idx="1"/>
          </p:cNvCxnSpPr>
          <p:nvPr/>
        </p:nvCxnSpPr>
        <p:spPr>
          <a:xfrm>
            <a:off x="3485680" y="2361506"/>
            <a:ext cx="94236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316" y="4408358"/>
            <a:ext cx="540000" cy="442800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680" y="4408358"/>
            <a:ext cx="540000" cy="44280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767" y="4368577"/>
            <a:ext cx="540000" cy="4428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 bwMode="auto">
          <a:xfrm>
            <a:off x="2474497" y="5029748"/>
            <a:ext cx="1683845" cy="43490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OSPF область 0</a:t>
            </a:r>
          </a:p>
        </p:txBody>
      </p:sp>
      <p:pic>
        <p:nvPicPr>
          <p:cNvPr id="21" name="图片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703" y="2144298"/>
            <a:ext cx="540000" cy="442800"/>
          </a:xfrm>
          <a:prstGeom prst="rect">
            <a:avLst/>
          </a:prstGeom>
        </p:spPr>
      </p:pic>
      <p:pic>
        <p:nvPicPr>
          <p:cNvPr id="22" name="图片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85" y="2144298"/>
            <a:ext cx="540000" cy="442800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9084" y="3717032"/>
            <a:ext cx="540000" cy="442800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85" y="3718140"/>
            <a:ext cx="540000" cy="442800"/>
          </a:xfrm>
          <a:prstGeom prst="rect">
            <a:avLst/>
          </a:prstGeom>
        </p:spPr>
      </p:pic>
      <p:cxnSp>
        <p:nvCxnSpPr>
          <p:cNvPr id="25" name="直接连接符 24"/>
          <p:cNvCxnSpPr>
            <a:stCxn id="21" idx="3"/>
            <a:endCxn id="22" idx="1"/>
          </p:cNvCxnSpPr>
          <p:nvPr/>
        </p:nvCxnSpPr>
        <p:spPr>
          <a:xfrm>
            <a:off x="8467703" y="2365698"/>
            <a:ext cx="15141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3" idx="3"/>
            <a:endCxn id="24" idx="1"/>
          </p:cNvCxnSpPr>
          <p:nvPr/>
        </p:nvCxnSpPr>
        <p:spPr>
          <a:xfrm>
            <a:off x="8469084" y="3938432"/>
            <a:ext cx="1512801" cy="110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667" y="4804402"/>
            <a:ext cx="540000" cy="442800"/>
          </a:xfrm>
          <a:prstGeom prst="rect">
            <a:avLst/>
          </a:prstGeom>
        </p:spPr>
      </p:pic>
      <p:pic>
        <p:nvPicPr>
          <p:cNvPr id="28" name="图片 2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963" y="4804402"/>
            <a:ext cx="540000" cy="442800"/>
          </a:xfrm>
          <a:prstGeom prst="rect">
            <a:avLst/>
          </a:prstGeom>
        </p:spPr>
      </p:pic>
      <p:pic>
        <p:nvPicPr>
          <p:cNvPr id="29" name="图片 2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270" y="4811377"/>
            <a:ext cx="540000" cy="442800"/>
          </a:xfrm>
          <a:prstGeom prst="rect">
            <a:avLst/>
          </a:prstGeom>
        </p:spPr>
      </p:pic>
      <p:pic>
        <p:nvPicPr>
          <p:cNvPr id="30" name="图片 2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6566" y="4811925"/>
            <a:ext cx="540000" cy="442800"/>
          </a:xfrm>
          <a:prstGeom prst="rect">
            <a:avLst/>
          </a:prstGeom>
        </p:spPr>
      </p:pic>
      <p:cxnSp>
        <p:nvCxnSpPr>
          <p:cNvPr id="31" name="直接连接符 30"/>
          <p:cNvCxnSpPr>
            <a:stCxn id="27" idx="0"/>
            <a:endCxn id="23" idx="2"/>
          </p:cNvCxnSpPr>
          <p:nvPr/>
        </p:nvCxnSpPr>
        <p:spPr>
          <a:xfrm flipV="1">
            <a:off x="6885667" y="4159832"/>
            <a:ext cx="1313417" cy="6445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7" idx="3"/>
            <a:endCxn id="28" idx="1"/>
          </p:cNvCxnSpPr>
          <p:nvPr/>
        </p:nvCxnSpPr>
        <p:spPr>
          <a:xfrm>
            <a:off x="7155667" y="5025802"/>
            <a:ext cx="137929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8" idx="0"/>
            <a:endCxn id="24" idx="2"/>
          </p:cNvCxnSpPr>
          <p:nvPr/>
        </p:nvCxnSpPr>
        <p:spPr>
          <a:xfrm flipV="1">
            <a:off x="8804963" y="4160940"/>
            <a:ext cx="1446922" cy="6434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24" idx="2"/>
            <a:endCxn id="30" idx="0"/>
          </p:cNvCxnSpPr>
          <p:nvPr/>
        </p:nvCxnSpPr>
        <p:spPr>
          <a:xfrm>
            <a:off x="10251885" y="4160940"/>
            <a:ext cx="1134681" cy="65098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23" idx="2"/>
            <a:endCxn id="29" idx="0"/>
          </p:cNvCxnSpPr>
          <p:nvPr/>
        </p:nvCxnSpPr>
        <p:spPr>
          <a:xfrm>
            <a:off x="8199084" y="4159832"/>
            <a:ext cx="1268186" cy="65154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9" idx="3"/>
            <a:endCxn id="30" idx="1"/>
          </p:cNvCxnSpPr>
          <p:nvPr/>
        </p:nvCxnSpPr>
        <p:spPr>
          <a:xfrm>
            <a:off x="9737270" y="5032777"/>
            <a:ext cx="1379296" cy="54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21" idx="2"/>
            <a:endCxn id="23" idx="0"/>
          </p:cNvCxnSpPr>
          <p:nvPr/>
        </p:nvCxnSpPr>
        <p:spPr>
          <a:xfrm>
            <a:off x="8197703" y="2587098"/>
            <a:ext cx="1381" cy="112993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2" idx="2"/>
            <a:endCxn id="24" idx="0"/>
          </p:cNvCxnSpPr>
          <p:nvPr/>
        </p:nvCxnSpPr>
        <p:spPr>
          <a:xfrm flipH="1">
            <a:off x="10251885" y="2587098"/>
            <a:ext cx="0" cy="11310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 bwMode="auto">
          <a:xfrm>
            <a:off x="7014713" y="4407602"/>
            <a:ext cx="1649296" cy="43490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OSPF область 1</a:t>
            </a: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9665335" y="4491389"/>
            <a:ext cx="1843538" cy="43490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OSPF область 2</a:t>
            </a:r>
          </a:p>
        </p:txBody>
      </p:sp>
      <p:sp>
        <p:nvSpPr>
          <p:cNvPr id="41" name="文本框 40"/>
          <p:cNvSpPr txBox="1"/>
          <p:nvPr/>
        </p:nvSpPr>
        <p:spPr bwMode="auto">
          <a:xfrm>
            <a:off x="8456087" y="2965701"/>
            <a:ext cx="1795797" cy="42088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OSPF область 0</a:t>
            </a:r>
          </a:p>
        </p:txBody>
      </p:sp>
      <p:sp>
        <p:nvSpPr>
          <p:cNvPr id="43" name="文本框 42"/>
          <p:cNvSpPr txBox="1"/>
          <p:nvPr/>
        </p:nvSpPr>
        <p:spPr bwMode="auto">
          <a:xfrm>
            <a:off x="1463316" y="5498549"/>
            <a:ext cx="4088398" cy="78115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Сеть малого или среднего предприятий (одна область)</a:t>
            </a: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6885667" y="5498549"/>
            <a:ext cx="3704577" cy="78115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125000"/>
              </a:lnSpc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Сеть крупного предприятия (несколько областей)</a:t>
            </a:r>
          </a:p>
        </p:txBody>
      </p:sp>
    </p:spTree>
    <p:extLst>
      <p:ext uri="{BB962C8B-B14F-4D97-AF65-F5344CB8AC3E}">
        <p14:creationId xmlns:p14="http://schemas.microsoft.com/office/powerpoint/2010/main" val="4043311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Обзор OSPF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Принципы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OSPF</a:t>
            </a:r>
          </a:p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Типовая конфигурация OSPF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6417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конфигурации OSPF (1)</a:t>
            </a:r>
          </a:p>
        </p:txBody>
      </p:sp>
      <p:sp>
        <p:nvSpPr>
          <p:cNvPr id="6" name="矩形 5"/>
          <p:cNvSpPr/>
          <p:nvPr/>
        </p:nvSpPr>
        <p:spPr>
          <a:xfrm>
            <a:off x="1031917" y="1783589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[Huawei]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ospf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process-id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router-id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</a:p>
        </p:txBody>
      </p:sp>
      <p:sp>
        <p:nvSpPr>
          <p:cNvPr id="7" name="矩形 6"/>
          <p:cNvSpPr/>
          <p:nvPr/>
        </p:nvSpPr>
        <p:spPr>
          <a:xfrm>
            <a:off x="551384" y="1365312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/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(Режим </a:t>
            </a:r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System view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) Создайте и запустите процесс OSPF.</a:t>
            </a:r>
          </a:p>
        </p:txBody>
      </p:sp>
      <p:sp>
        <p:nvSpPr>
          <p:cNvPr id="9" name="矩形 8"/>
          <p:cNvSpPr/>
          <p:nvPr/>
        </p:nvSpPr>
        <p:spPr>
          <a:xfrm>
            <a:off x="1031917" y="2201866"/>
            <a:ext cx="10608699" cy="6685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Параметр </a:t>
            </a:r>
            <a:r>
              <a:rPr lang="ru-RU" sz="12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process-id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определяет процесс OSPF. </a:t>
            </a:r>
            <a:r>
              <a:rPr lang="en-US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ID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процесса по умолчанию</a:t>
            </a:r>
            <a:r>
              <a:rPr lang="en-US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–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1. OSPF поддерживает несколько процессов. Несколько процессов OSPF могут работать отдельно на одном устройстве. Команда </a:t>
            </a: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router-id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используется для указания ID устройства</a:t>
            </a:r>
            <a:r>
              <a:rPr lang="en-US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вручную. Если ID не указан, система автоматически выбирает IP-адрес интерфейса в качестве ID устройства.</a:t>
            </a:r>
          </a:p>
        </p:txBody>
      </p:sp>
      <p:sp>
        <p:nvSpPr>
          <p:cNvPr id="14" name="矩形 13"/>
          <p:cNvSpPr/>
          <p:nvPr/>
        </p:nvSpPr>
        <p:spPr>
          <a:xfrm>
            <a:off x="1031917" y="3543682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[Huawei]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area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area-id</a:t>
            </a:r>
          </a:p>
        </p:txBody>
      </p:sp>
      <p:sp>
        <p:nvSpPr>
          <p:cNvPr id="15" name="矩形 14"/>
          <p:cNvSpPr/>
          <p:nvPr/>
        </p:nvSpPr>
        <p:spPr>
          <a:xfrm>
            <a:off x="551384" y="3125405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2"/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(Режим OSPF) Создайте область OSPF и перейдите в режим области</a:t>
            </a:r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OSPF.</a:t>
            </a:r>
          </a:p>
        </p:txBody>
      </p:sp>
      <p:sp>
        <p:nvSpPr>
          <p:cNvPr id="16" name="矩形 15"/>
          <p:cNvSpPr/>
          <p:nvPr/>
        </p:nvSpPr>
        <p:spPr>
          <a:xfrm>
            <a:off x="1031917" y="3961959"/>
            <a:ext cx="10608699" cy="4659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Команда </a:t>
            </a:r>
            <a:r>
              <a:rPr lang="en-US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area</a:t>
            </a: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создает область OSPF и включает режим области OSPF.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Значение </a:t>
            </a:r>
            <a:r>
              <a:rPr lang="en-US" sz="12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area-id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может быть целым числом или представлено в формате десятичные числа с  разделительными  точками (32 бита). Если значение является целым числом, оно находится в пределах от 0 до 4294967295.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032CCA0-EF2D-41E2-AF57-88664212772D}"/>
              </a:ext>
            </a:extLst>
          </p:cNvPr>
          <p:cNvSpPr/>
          <p:nvPr/>
        </p:nvSpPr>
        <p:spPr>
          <a:xfrm>
            <a:off x="1031917" y="5092715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-ospf-1-area-0.0.0.0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]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network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network-address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wildcard-mask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2CB38F0-62FD-4EF0-AD75-8E1F41A2FFB2}"/>
              </a:ext>
            </a:extLst>
          </p:cNvPr>
          <p:cNvSpPr/>
          <p:nvPr/>
        </p:nvSpPr>
        <p:spPr>
          <a:xfrm>
            <a:off x="551384" y="4674438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3. (Режим области OSPF) Укажите интерфейс, на котором работает OSPF.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8C5F439-2710-418A-8A09-4F3D11CA5ABC}"/>
              </a:ext>
            </a:extLst>
          </p:cNvPr>
          <p:cNvSpPr/>
          <p:nvPr/>
        </p:nvSpPr>
        <p:spPr>
          <a:xfrm>
            <a:off x="1031917" y="5510993"/>
            <a:ext cx="10608699" cy="6685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Команда </a:t>
            </a:r>
            <a:r>
              <a:rPr lang="en-US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network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указывает интерфейс, на котором работает OSPF, и область, к которой принадлежит интерфейс. Параметр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network-address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определяет адрес сетевого сегмента интерфейса. Параметр </a:t>
            </a:r>
            <a:r>
              <a:rPr lang="en-US" sz="12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wildcard-mask</a:t>
            </a:r>
            <a:r>
              <a:rPr lang="ru-RU" sz="12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–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это инверсная маска, которая эквивалентна обратной маске IP-адреса (0 преобразован в 1, 1 в 0). Например, 0.0.0.255 указывает на длину маски 24 бит.</a:t>
            </a:r>
          </a:p>
        </p:txBody>
      </p:sp>
    </p:spTree>
    <p:extLst>
      <p:ext uri="{BB962C8B-B14F-4D97-AF65-F5344CB8AC3E}">
        <p14:creationId xmlns:p14="http://schemas.microsoft.com/office/powerpoint/2010/main" val="2650497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Обзор OSPF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</a:rPr>
              <a:t>Принципы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OSPF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Типовая конфигурация OSPF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0273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конфигурации OSPF (2)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E2E312E-C5FB-4E5B-B408-43506DB2A339}"/>
              </a:ext>
            </a:extLst>
          </p:cNvPr>
          <p:cNvSpPr/>
          <p:nvPr/>
        </p:nvSpPr>
        <p:spPr>
          <a:xfrm>
            <a:off x="551384" y="1280105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4. (Режим интерфейса) Установите стоимость интерфейса OSPF.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EC7D28-FA1F-4776-8EF6-DB5118718D57}"/>
              </a:ext>
            </a:extLst>
          </p:cNvPr>
          <p:cNvSpPr/>
          <p:nvPr/>
        </p:nvSpPr>
        <p:spPr>
          <a:xfrm>
            <a:off x="1031917" y="2013041"/>
            <a:ext cx="10608699" cy="70788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Команда </a:t>
            </a:r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ospf cost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устанавливает стоимость интерфейса OSPF. По умолчанию OSPF автоматически рассчитывает стоимость интерфейса на основе полосы пропускания. Стоимость – это целое число от 1 до 65535.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BF6113-1227-4687-A035-97B6F3A62398}"/>
              </a:ext>
            </a:extLst>
          </p:cNvPr>
          <p:cNvSpPr/>
          <p:nvPr/>
        </p:nvSpPr>
        <p:spPr>
          <a:xfrm>
            <a:off x="1031917" y="1674487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-GE1/0/1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]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ospf cost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2A5D249-F265-42A3-B9A9-0863C5E06978}"/>
              </a:ext>
            </a:extLst>
          </p:cNvPr>
          <p:cNvSpPr/>
          <p:nvPr/>
        </p:nvSpPr>
        <p:spPr>
          <a:xfrm>
            <a:off x="551384" y="2990870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5. (Режим OSPF) Установите эталонное значение полосы пропускания OSPF.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A4E4363-3F3D-49D3-812A-6A1F3B24755F}"/>
              </a:ext>
            </a:extLst>
          </p:cNvPr>
          <p:cNvSpPr/>
          <p:nvPr/>
        </p:nvSpPr>
        <p:spPr>
          <a:xfrm>
            <a:off x="1031916" y="3724997"/>
            <a:ext cx="10608699" cy="70788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Команда </a:t>
            </a:r>
            <a:r>
              <a:rPr lang="en-US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b</a:t>
            </a:r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andwidth-reference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устанавливает</a:t>
            </a:r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эталонное значение полосы пропускания, которое используется для расчета стоимости интерфейса. Значение колеблется от 1 до 2147483648 Мбит/с. Значение по умолчанию – 100 Мбит/с.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C9784D6-637F-4656-85E8-FBF6D1EDCCDF}"/>
              </a:ext>
            </a:extLst>
          </p:cNvPr>
          <p:cNvSpPr/>
          <p:nvPr/>
        </p:nvSpPr>
        <p:spPr>
          <a:xfrm>
            <a:off x="1031917" y="3386443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-ospf-1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]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bandwidth-reference </a:t>
            </a:r>
            <a:r>
              <a:rPr lang="ru-RU" sz="1600" i="1" dirty="0">
                <a:latin typeface="Arial" panose="020B0604020202020204" pitchFamily="34" charset="0"/>
                <a:cs typeface="Arial" panose="020B0604020202020204" pitchFamily="34" charset="0"/>
              </a:rPr>
              <a:t>value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044D4B8-26C1-429B-9A3A-918C369AE7A9}"/>
              </a:ext>
            </a:extLst>
          </p:cNvPr>
          <p:cNvSpPr/>
          <p:nvPr/>
        </p:nvSpPr>
        <p:spPr>
          <a:xfrm>
            <a:off x="1031917" y="5142108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[Huawei-GigabitEthernet0/0/0] </a:t>
            </a:r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ospf dr-priority </a:t>
            </a:r>
            <a:r>
              <a:rPr lang="ru-RU" sz="16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priority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DB409D57-9696-4BAC-9273-F3699F8C99B5}"/>
              </a:ext>
            </a:extLst>
          </p:cNvPr>
          <p:cNvSpPr/>
          <p:nvPr/>
        </p:nvSpPr>
        <p:spPr>
          <a:xfrm>
            <a:off x="551384" y="4701635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6. (Режим интерфейса) Установите приоритет интерфейса для выбора DR.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675D68E4-C944-48B0-A52A-5ED5C727FA53}"/>
              </a:ext>
            </a:extLst>
          </p:cNvPr>
          <p:cNvSpPr/>
          <p:nvPr/>
        </p:nvSpPr>
        <p:spPr>
          <a:xfrm>
            <a:off x="1031915" y="5489757"/>
            <a:ext cx="10608699" cy="78742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Команда </a:t>
            </a:r>
            <a:r>
              <a: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ospf dr-priority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устанавливает приоритет интерфейса, участвующего в выборе DR. Большее значение указывает на более высокий приоритет. Значение может находиться в пределах от 0 до 255.</a:t>
            </a:r>
          </a:p>
          <a:p>
            <a:pPr fontAlgn="ctr">
              <a:lnSpc>
                <a:spcPts val="2400"/>
              </a:lnSpc>
            </a:pPr>
            <a:endParaRPr lang="ru-RU" altLang="zh-CN" sz="16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713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BD0DBAEE-4368-4E5B-BA2B-3B3545BCE8C6}"/>
              </a:ext>
            </a:extLst>
          </p:cNvPr>
          <p:cNvSpPr/>
          <p:nvPr/>
        </p:nvSpPr>
        <p:spPr>
          <a:xfrm>
            <a:off x="5887001" y="322424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20FF468-8D6D-421F-A352-22FDEFE41F8E}"/>
              </a:ext>
            </a:extLst>
          </p:cNvPr>
          <p:cNvSpPr/>
          <p:nvPr/>
        </p:nvSpPr>
        <p:spPr>
          <a:xfrm>
            <a:off x="1235860" y="322424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F3C448F-79A6-476A-8936-0348F75B9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67F6EBA-62CA-492A-AF99-430D08060BB6}"/>
              </a:ext>
            </a:extLst>
          </p:cNvPr>
          <p:cNvSpPr txBox="1"/>
          <p:nvPr/>
        </p:nvSpPr>
        <p:spPr>
          <a:xfrm>
            <a:off x="474104" y="1245513"/>
            <a:ext cx="11271809" cy="12611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fontAlgn="auto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>
                <a:cs typeface="Arial" panose="020B0604020202020204" pitchFamily="34" charset="0"/>
              </a:defRPr>
            </a:lvl1pPr>
            <a:lvl2pPr marL="654938" indent="-251899" defTabSz="914034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/>
            </a:lvl2pPr>
            <a:lvl3pPr marL="1003998" indent="-201519" defTabSz="914034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/>
            </a:lvl3pPr>
            <a:lvl4pPr marL="1399840" indent="-197921" defTabSz="914034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/>
            </a:lvl4pPr>
            <a:lvl5pPr marL="1802879" indent="-201519" defTabSz="914034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/>
            </a:lvl5pPr>
            <a:lvl6pPr marL="2513594" indent="-228509" defTabSz="9140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/>
            </a:lvl6pPr>
            <a:lvl7pPr marL="2970611" indent="-228509" defTabSz="9140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/>
            </a:lvl7pPr>
            <a:lvl8pPr marL="3427628" indent="-228509" defTabSz="9140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/>
            </a:lvl8pPr>
            <a:lvl9pPr marL="3884646" indent="-228509" defTabSz="9140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/>
            </a:lvl9pPr>
          </a:lstStyle>
          <a:p>
            <a:pPr marL="0" indent="0" fontAlgn="ctr">
              <a:buNone/>
            </a:pPr>
            <a:r>
              <a:rPr lang="ru-RU" sz="1800" dirty="0">
                <a:latin typeface="Arial" panose="020B0604020202020204" pitchFamily="34" charset="0"/>
              </a:rPr>
              <a:t>Описание:</a:t>
            </a:r>
          </a:p>
          <a:p>
            <a:pPr fontAlgn="ctr"/>
            <a:r>
              <a:rPr lang="ru-RU" sz="1800" dirty="0">
                <a:latin typeface="Arial" panose="020B0604020202020204" pitchFamily="34" charset="0"/>
              </a:rPr>
              <a:t>Существует три маршрутизатора: R1, R2 и R3. R1 и R3 подключены к сетям 1.1.1.1/32 и 3.3.3.3/32 (эмулируется на </a:t>
            </a:r>
            <a:r>
              <a:rPr lang="en-US" sz="1800" dirty="0">
                <a:latin typeface="Arial" panose="020B0604020202020204" pitchFamily="34" charset="0"/>
              </a:rPr>
              <a:t>interface Loopback</a:t>
            </a:r>
            <a:r>
              <a:rPr lang="ru-RU" sz="1800" dirty="0">
                <a:latin typeface="Arial" panose="020B0604020202020204" pitchFamily="34" charset="0"/>
              </a:rPr>
              <a:t> 0), соответственно. Необходим использовать OSPF для реализации взаимодействия между двумя сетями. Подробная топология приведена ниже.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3202908-6EBD-428E-8DB5-2CF058D6EE1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845" y="3729700"/>
            <a:ext cx="540000" cy="4428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8F65EB47-F6B1-4042-872E-8D9B0C27EF9B}"/>
              </a:ext>
            </a:extLst>
          </p:cNvPr>
          <p:cNvCxnSpPr>
            <a:stCxn id="4" idx="3"/>
            <a:endCxn id="8" idx="1"/>
          </p:cNvCxnSpPr>
          <p:nvPr/>
        </p:nvCxnSpPr>
        <p:spPr>
          <a:xfrm>
            <a:off x="3151845" y="3951100"/>
            <a:ext cx="51188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4BC5586-C7DF-41C2-9AD1-E764B902DDE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670" y="3729700"/>
            <a:ext cx="540000" cy="4428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3392CB9-31B2-4A72-8A2D-CC78DC2BBB8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050" y="3729700"/>
            <a:ext cx="540000" cy="44280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ECB4467-1395-4851-B051-E5E89D345A82}"/>
              </a:ext>
            </a:extLst>
          </p:cNvPr>
          <p:cNvSpPr txBox="1"/>
          <p:nvPr/>
        </p:nvSpPr>
        <p:spPr>
          <a:xfrm>
            <a:off x="5527106" y="419559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B720136-0E34-4940-9883-96EF445A454D}"/>
              </a:ext>
            </a:extLst>
          </p:cNvPr>
          <p:cNvSpPr txBox="1"/>
          <p:nvPr/>
        </p:nvSpPr>
        <p:spPr>
          <a:xfrm>
            <a:off x="2640873" y="419559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D99F2C7-1570-4739-82C7-8C1D1EFBA88A}"/>
              </a:ext>
            </a:extLst>
          </p:cNvPr>
          <p:cNvSpPr txBox="1"/>
          <p:nvPr/>
        </p:nvSpPr>
        <p:spPr>
          <a:xfrm>
            <a:off x="8337570" y="419559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20588AD-3C41-4C0C-BF2A-45F27553A2CC}"/>
              </a:ext>
            </a:extLst>
          </p:cNvPr>
          <p:cNvGrpSpPr/>
          <p:nvPr/>
        </p:nvGrpSpPr>
        <p:grpSpPr>
          <a:xfrm>
            <a:off x="3078162" y="3977780"/>
            <a:ext cx="1903174" cy="567904"/>
            <a:chOff x="2134861" y="4974560"/>
            <a:chExt cx="1903174" cy="567904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C888524F-F93D-4BD3-A9C2-22F46873D9E7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10.1.12.1/30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928E9C7D-14FA-47A5-B298-6D1DA5CCB1F8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B9B23CD2-1611-4EE0-B4E3-76C20931A760}"/>
              </a:ext>
            </a:extLst>
          </p:cNvPr>
          <p:cNvGrpSpPr/>
          <p:nvPr/>
        </p:nvGrpSpPr>
        <p:grpSpPr>
          <a:xfrm>
            <a:off x="4370661" y="3977780"/>
            <a:ext cx="1903174" cy="567904"/>
            <a:chOff x="2134861" y="4974560"/>
            <a:chExt cx="1903174" cy="567904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6178351-4591-4120-B5AC-EEBAEC4C8460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10.1.12.2/30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0C693E1-CEC8-4A99-A2CE-64F2DAA7D043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FBFF2A5-90B7-4FCB-8B42-4BEE65A3238E}"/>
              </a:ext>
            </a:extLst>
          </p:cNvPr>
          <p:cNvGrpSpPr/>
          <p:nvPr/>
        </p:nvGrpSpPr>
        <p:grpSpPr>
          <a:xfrm>
            <a:off x="5976612" y="3977780"/>
            <a:ext cx="1903174" cy="567904"/>
            <a:chOff x="2134861" y="4974560"/>
            <a:chExt cx="1903174" cy="567904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9DAE9D00-AC81-424C-A7D2-978B5CFD57D9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10.1.23.1/30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249AF9D9-8CDB-4BDA-A4F5-240D20356E2C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87CE8A4-7DAB-4679-B3C9-9894AFAE779F}"/>
              </a:ext>
            </a:extLst>
          </p:cNvPr>
          <p:cNvGrpSpPr/>
          <p:nvPr/>
        </p:nvGrpSpPr>
        <p:grpSpPr>
          <a:xfrm>
            <a:off x="7200488" y="3977780"/>
            <a:ext cx="1903174" cy="567904"/>
            <a:chOff x="2134861" y="4974560"/>
            <a:chExt cx="1903174" cy="56790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23F0442-517C-4396-8368-C3D4007554A3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10.1.23.2/30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92D753B9-B595-43AE-9AF8-C4E5C46ABFE6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91D9293-ABB0-4145-B049-4624A1641D9A}"/>
              </a:ext>
            </a:extLst>
          </p:cNvPr>
          <p:cNvSpPr txBox="1"/>
          <p:nvPr/>
        </p:nvSpPr>
        <p:spPr>
          <a:xfrm>
            <a:off x="3496703" y="3310087"/>
            <a:ext cx="1308261" cy="3808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0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B27E1F1A-51CB-466C-A8A1-C243AC656445}"/>
              </a:ext>
            </a:extLst>
          </p:cNvPr>
          <p:cNvSpPr txBox="1"/>
          <p:nvPr/>
        </p:nvSpPr>
        <p:spPr>
          <a:xfrm>
            <a:off x="6810717" y="3300692"/>
            <a:ext cx="1301995" cy="3396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1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C7E15D23-BBAC-4DCF-9A4F-58F82583315D}"/>
              </a:ext>
            </a:extLst>
          </p:cNvPr>
          <p:cNvCxnSpPr>
            <a:stCxn id="8" idx="3"/>
          </p:cNvCxnSpPr>
          <p:nvPr/>
        </p:nvCxnSpPr>
        <p:spPr>
          <a:xfrm>
            <a:off x="8810670" y="3951100"/>
            <a:ext cx="2808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9CE2CD3A-71D7-4180-9557-1A7BCA8A6E9B}"/>
              </a:ext>
            </a:extLst>
          </p:cNvPr>
          <p:cNvCxnSpPr/>
          <p:nvPr/>
        </p:nvCxnSpPr>
        <p:spPr>
          <a:xfrm flipH="1" flipV="1">
            <a:off x="9096603" y="3896019"/>
            <a:ext cx="0" cy="1217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1E2F98E-F33B-4EDB-93F0-3C603808A4D7}"/>
              </a:ext>
            </a:extLst>
          </p:cNvPr>
          <p:cNvGrpSpPr/>
          <p:nvPr/>
        </p:nvGrpSpPr>
        <p:grpSpPr>
          <a:xfrm rot="10800000">
            <a:off x="2333670" y="3896019"/>
            <a:ext cx="285933" cy="121756"/>
            <a:chOff x="2143170" y="3381669"/>
            <a:chExt cx="285933" cy="121756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2FD933A2-4F23-45FB-AFE8-32A9EE440FD6}"/>
                </a:ext>
              </a:extLst>
            </p:cNvPr>
            <p:cNvCxnSpPr/>
            <p:nvPr/>
          </p:nvCxnSpPr>
          <p:spPr>
            <a:xfrm>
              <a:off x="2143170" y="3436750"/>
              <a:ext cx="2808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F7575B03-F940-4713-A1DE-721E518E36E6}"/>
                </a:ext>
              </a:extLst>
            </p:cNvPr>
            <p:cNvCxnSpPr/>
            <p:nvPr/>
          </p:nvCxnSpPr>
          <p:spPr>
            <a:xfrm flipH="1" flipV="1">
              <a:off x="2429103" y="3381669"/>
              <a:ext cx="0" cy="1217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1A391F72-BBA0-4B6E-BF33-E8A935A4688E}"/>
              </a:ext>
            </a:extLst>
          </p:cNvPr>
          <p:cNvSpPr txBox="1"/>
          <p:nvPr/>
        </p:nvSpPr>
        <p:spPr>
          <a:xfrm>
            <a:off x="1261260" y="378182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1.1.1.1/32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0BE4CAF5-4C54-4577-85B5-379FBBD8B788}"/>
              </a:ext>
            </a:extLst>
          </p:cNvPr>
          <p:cNvSpPr txBox="1"/>
          <p:nvPr/>
        </p:nvSpPr>
        <p:spPr>
          <a:xfrm>
            <a:off x="9087863" y="378182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3.3.3.3/32</a:t>
            </a:r>
          </a:p>
        </p:txBody>
      </p:sp>
      <p:sp>
        <p:nvSpPr>
          <p:cNvPr id="53" name="内容占位符 2">
            <a:extLst>
              <a:ext uri="{FF2B5EF4-FFF2-40B4-BE49-F238E27FC236}">
                <a16:creationId xmlns:a16="http://schemas.microsoft.com/office/drawing/2014/main" xmlns="" id="{4906CC3C-CCBE-4B55-9DDC-EF6AF613FADD}"/>
              </a:ext>
            </a:extLst>
          </p:cNvPr>
          <p:cNvSpPr txBox="1"/>
          <p:nvPr/>
        </p:nvSpPr>
        <p:spPr>
          <a:xfrm>
            <a:off x="531636" y="5482753"/>
            <a:ext cx="9926814" cy="454677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Процесс конфигурации состоит из трех этапов: конфигурация интерфейсов устройств, конфигурация OSPF и проверка результата.</a:t>
            </a:r>
          </a:p>
        </p:txBody>
      </p:sp>
      <p:sp>
        <p:nvSpPr>
          <p:cNvPr id="55" name="圆角矩形 12">
            <a:extLst>
              <a:ext uri="{FF2B5EF4-FFF2-40B4-BE49-F238E27FC236}">
                <a16:creationId xmlns:a16="http://schemas.microsoft.com/office/drawing/2014/main" xmlns="" id="{CE7E7818-B8BB-45C6-89D3-4164FC8EF030}"/>
              </a:ext>
            </a:extLst>
          </p:cNvPr>
          <p:cNvSpPr/>
          <p:nvPr/>
        </p:nvSpPr>
        <p:spPr>
          <a:xfrm>
            <a:off x="3073125" y="4957997"/>
            <a:ext cx="1731840" cy="459331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интерфейсы.</a:t>
            </a:r>
          </a:p>
        </p:txBody>
      </p:sp>
      <p:sp>
        <p:nvSpPr>
          <p:cNvPr id="57" name="圆角矩形 12">
            <a:extLst>
              <a:ext uri="{FF2B5EF4-FFF2-40B4-BE49-F238E27FC236}">
                <a16:creationId xmlns:a16="http://schemas.microsoft.com/office/drawing/2014/main" xmlns="" id="{9BAEF2A7-41B0-4CE2-A900-AD80BF0FB01F}"/>
              </a:ext>
            </a:extLst>
          </p:cNvPr>
          <p:cNvSpPr/>
          <p:nvPr/>
        </p:nvSpPr>
        <p:spPr>
          <a:xfrm>
            <a:off x="5167918" y="4957997"/>
            <a:ext cx="1418383" cy="459331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OSPF.</a:t>
            </a:r>
          </a:p>
        </p:txBody>
      </p:sp>
      <p:cxnSp>
        <p:nvCxnSpPr>
          <p:cNvPr id="58" name="直接箭头连接符 57">
            <a:extLst>
              <a:ext uri="{FF2B5EF4-FFF2-40B4-BE49-F238E27FC236}">
                <a16:creationId xmlns:a16="http://schemas.microsoft.com/office/drawing/2014/main" xmlns="" id="{E6ADD024-9D26-4ECB-B294-7B0BE362B059}"/>
              </a:ext>
            </a:extLst>
          </p:cNvPr>
          <p:cNvCxnSpPr>
            <a:stCxn id="55" idx="3"/>
            <a:endCxn id="57" idx="1"/>
          </p:cNvCxnSpPr>
          <p:nvPr/>
        </p:nvCxnSpPr>
        <p:spPr bwMode="auto">
          <a:xfrm>
            <a:off x="4804965" y="5187663"/>
            <a:ext cx="362953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9" name="圆角矩形 12">
            <a:extLst>
              <a:ext uri="{FF2B5EF4-FFF2-40B4-BE49-F238E27FC236}">
                <a16:creationId xmlns:a16="http://schemas.microsoft.com/office/drawing/2014/main" xmlns="" id="{8CFA13B5-A094-4EF0-99B5-B6AF50BD9D53}"/>
              </a:ext>
            </a:extLst>
          </p:cNvPr>
          <p:cNvSpPr/>
          <p:nvPr/>
        </p:nvSpPr>
        <p:spPr>
          <a:xfrm>
            <a:off x="7006770" y="4957997"/>
            <a:ext cx="1105943" cy="459331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результат.</a:t>
            </a:r>
          </a:p>
        </p:txBody>
      </p:sp>
      <p:cxnSp>
        <p:nvCxnSpPr>
          <p:cNvPr id="60" name="直接箭头连接符 59">
            <a:extLst>
              <a:ext uri="{FF2B5EF4-FFF2-40B4-BE49-F238E27FC236}">
                <a16:creationId xmlns:a16="http://schemas.microsoft.com/office/drawing/2014/main" xmlns="" id="{1DD23341-7E38-4FC5-A46D-48B61FA557FD}"/>
              </a:ext>
            </a:extLst>
          </p:cNvPr>
          <p:cNvCxnSpPr>
            <a:stCxn id="57" idx="3"/>
            <a:endCxn id="59" idx="1"/>
          </p:cNvCxnSpPr>
          <p:nvPr/>
        </p:nvCxnSpPr>
        <p:spPr bwMode="auto">
          <a:xfrm>
            <a:off x="6586301" y="5187663"/>
            <a:ext cx="420469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184475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E16D71-DA58-4457-9D89-AA941C4AE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 – конфигурация интерфейсов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91080E1-1F6B-4BA1-A35F-B48CA714AF8B}"/>
              </a:ext>
            </a:extLst>
          </p:cNvPr>
          <p:cNvSpPr/>
          <p:nvPr/>
        </p:nvSpPr>
        <p:spPr>
          <a:xfrm>
            <a:off x="6268001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11241A8-4D33-40F3-BBB0-8114570749F5}"/>
              </a:ext>
            </a:extLst>
          </p:cNvPr>
          <p:cNvSpPr/>
          <p:nvPr/>
        </p:nvSpPr>
        <p:spPr>
          <a:xfrm>
            <a:off x="1616860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F34988-C3A6-4006-A4DC-B61E77826C7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45" y="2466050"/>
            <a:ext cx="540000" cy="4428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DDD51E5-D31E-459D-B666-9F7FE96A1702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3532845" y="2687450"/>
            <a:ext cx="51188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385838-EB42-46F0-93BA-9FCCAB5E1EC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70" y="2466050"/>
            <a:ext cx="540000" cy="442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F9D4EF-9E10-4C00-9148-B8C1E523D6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50" y="2466050"/>
            <a:ext cx="540000" cy="442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8CB31B-BE9D-4603-909A-813CE4126276}"/>
              </a:ext>
            </a:extLst>
          </p:cNvPr>
          <p:cNvSpPr txBox="1"/>
          <p:nvPr/>
        </p:nvSpPr>
        <p:spPr>
          <a:xfrm>
            <a:off x="5908106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19BDF72-7AC8-430A-BE9A-21F3065D06DA}"/>
              </a:ext>
            </a:extLst>
          </p:cNvPr>
          <p:cNvSpPr txBox="1"/>
          <p:nvPr/>
        </p:nvSpPr>
        <p:spPr>
          <a:xfrm>
            <a:off x="3021873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ABF0354-F2C1-444F-B8DF-70EA76F5BF09}"/>
              </a:ext>
            </a:extLst>
          </p:cNvPr>
          <p:cNvSpPr txBox="1"/>
          <p:nvPr/>
        </p:nvSpPr>
        <p:spPr>
          <a:xfrm>
            <a:off x="8718570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CA3C8EC-1E03-42A5-A502-6EC007626E7D}"/>
              </a:ext>
            </a:extLst>
          </p:cNvPr>
          <p:cNvGrpSpPr/>
          <p:nvPr/>
        </p:nvGrpSpPr>
        <p:grpSpPr>
          <a:xfrm>
            <a:off x="3459162" y="2714130"/>
            <a:ext cx="1903174" cy="567904"/>
            <a:chOff x="2134861" y="4974560"/>
            <a:chExt cx="1903174" cy="56790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3BF5D70-3AAF-41A1-980E-F029503AF879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10.1.12.1/30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09FE151-4E72-4697-B9E6-6B7B106724D7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05A3663-4A5E-4404-873D-A464302F594A}"/>
              </a:ext>
            </a:extLst>
          </p:cNvPr>
          <p:cNvGrpSpPr/>
          <p:nvPr/>
        </p:nvGrpSpPr>
        <p:grpSpPr>
          <a:xfrm>
            <a:off x="4751661" y="2714130"/>
            <a:ext cx="1903174" cy="567904"/>
            <a:chOff x="2134861" y="4974560"/>
            <a:chExt cx="1903174" cy="56790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B51BC98-A3E7-48B8-9574-FF5DBDF4EAF7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10.1.12.2/30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443462D-8E8C-4BD5-A1C5-3726DC43A8B3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5271465-17A7-4EA1-ABE1-0F0674A68AFC}"/>
              </a:ext>
            </a:extLst>
          </p:cNvPr>
          <p:cNvGrpSpPr/>
          <p:nvPr/>
        </p:nvGrpSpPr>
        <p:grpSpPr>
          <a:xfrm>
            <a:off x="6357612" y="2714130"/>
            <a:ext cx="1903174" cy="567904"/>
            <a:chOff x="2134861" y="4974560"/>
            <a:chExt cx="1903174" cy="56790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E52949E-A7AA-4B5F-A299-F17AECDA11C8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10.1.23.1/30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2140FEE-5DD5-446E-97C2-A57CC92CABDC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005A4FE-36B9-4CCA-9D75-F8ED0E7FDC55}"/>
              </a:ext>
            </a:extLst>
          </p:cNvPr>
          <p:cNvGrpSpPr/>
          <p:nvPr/>
        </p:nvGrpSpPr>
        <p:grpSpPr>
          <a:xfrm>
            <a:off x="7581488" y="2714130"/>
            <a:ext cx="1903174" cy="567904"/>
            <a:chOff x="2134861" y="4974560"/>
            <a:chExt cx="1903174" cy="56790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76D4A05-B770-4C0F-930E-973049F77B32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10.1.23.2/30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93DD00D-5F03-4F6F-A10D-773ACA34BB05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59D6FCC-C8D0-443B-AB06-58275392D848}"/>
              </a:ext>
            </a:extLst>
          </p:cNvPr>
          <p:cNvSpPr txBox="1"/>
          <p:nvPr/>
        </p:nvSpPr>
        <p:spPr>
          <a:xfrm>
            <a:off x="3877704" y="2046437"/>
            <a:ext cx="1193400" cy="4717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0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862B67D-D175-4B04-89E8-D41C62A166EE}"/>
              </a:ext>
            </a:extLst>
          </p:cNvPr>
          <p:cNvSpPr txBox="1"/>
          <p:nvPr/>
        </p:nvSpPr>
        <p:spPr>
          <a:xfrm>
            <a:off x="7336309" y="2046438"/>
            <a:ext cx="1230748" cy="3308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1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5BE0CE9-BFC0-4057-914A-DDB6712D009F}"/>
              </a:ext>
            </a:extLst>
          </p:cNvPr>
          <p:cNvCxnSpPr>
            <a:stCxn id="7" idx="3"/>
          </p:cNvCxnSpPr>
          <p:nvPr/>
        </p:nvCxnSpPr>
        <p:spPr>
          <a:xfrm>
            <a:off x="9191670" y="2687450"/>
            <a:ext cx="2808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0D9F3E0-243A-4F5E-95AB-B63D6F5F8B34}"/>
              </a:ext>
            </a:extLst>
          </p:cNvPr>
          <p:cNvCxnSpPr/>
          <p:nvPr/>
        </p:nvCxnSpPr>
        <p:spPr>
          <a:xfrm flipH="1" flipV="1">
            <a:off x="9477603" y="2632369"/>
            <a:ext cx="0" cy="1217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63B9D72-7138-44AA-BF62-ECFA1AE59268}"/>
              </a:ext>
            </a:extLst>
          </p:cNvPr>
          <p:cNvGrpSpPr/>
          <p:nvPr/>
        </p:nvGrpSpPr>
        <p:grpSpPr>
          <a:xfrm rot="10800000">
            <a:off x="2714670" y="2632369"/>
            <a:ext cx="285933" cy="121756"/>
            <a:chOff x="2143170" y="3381669"/>
            <a:chExt cx="285933" cy="12175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4702A9E-EE7E-4082-ABF1-47605A3B756B}"/>
                </a:ext>
              </a:extLst>
            </p:cNvPr>
            <p:cNvCxnSpPr/>
            <p:nvPr/>
          </p:nvCxnSpPr>
          <p:spPr>
            <a:xfrm>
              <a:off x="2143170" y="3436750"/>
              <a:ext cx="2808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F1B3BCD-A199-4EFE-8BB9-7B47D627B251}"/>
                </a:ext>
              </a:extLst>
            </p:cNvPr>
            <p:cNvCxnSpPr/>
            <p:nvPr/>
          </p:nvCxnSpPr>
          <p:spPr>
            <a:xfrm flipH="1" flipV="1">
              <a:off x="2429103" y="3381669"/>
              <a:ext cx="0" cy="1217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7DC9B0-CF91-43F7-B632-B035E59A65BC}"/>
              </a:ext>
            </a:extLst>
          </p:cNvPr>
          <p:cNvSpPr txBox="1"/>
          <p:nvPr/>
        </p:nvSpPr>
        <p:spPr>
          <a:xfrm>
            <a:off x="1642260" y="251817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1.1.1.1/32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F1049F4-3F38-48A0-9982-342210D4C585}"/>
              </a:ext>
            </a:extLst>
          </p:cNvPr>
          <p:cNvSpPr txBox="1"/>
          <p:nvPr/>
        </p:nvSpPr>
        <p:spPr>
          <a:xfrm>
            <a:off x="9468863" y="251817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3.3.3.3/32</a:t>
            </a:r>
          </a:p>
        </p:txBody>
      </p:sp>
      <p:sp>
        <p:nvSpPr>
          <p:cNvPr id="33" name="圆角矩形 12">
            <a:extLst>
              <a:ext uri="{FF2B5EF4-FFF2-40B4-BE49-F238E27FC236}">
                <a16:creationId xmlns:a16="http://schemas.microsoft.com/office/drawing/2014/main" xmlns="" id="{2F29C514-EE72-430B-8ADE-1D846AE60C19}"/>
              </a:ext>
            </a:extLst>
          </p:cNvPr>
          <p:cNvSpPr/>
          <p:nvPr/>
        </p:nvSpPr>
        <p:spPr>
          <a:xfrm>
            <a:off x="3496704" y="1358328"/>
            <a:ext cx="1574400" cy="505264"/>
          </a:xfrm>
          <a:prstGeom prst="roundRect">
            <a:avLst>
              <a:gd name="adj" fmla="val 4298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Настройте интерфейсы.</a:t>
            </a:r>
          </a:p>
        </p:txBody>
      </p:sp>
      <p:sp>
        <p:nvSpPr>
          <p:cNvPr id="34" name="圆角矩形 12">
            <a:extLst>
              <a:ext uri="{FF2B5EF4-FFF2-40B4-BE49-F238E27FC236}">
                <a16:creationId xmlns:a16="http://schemas.microsoft.com/office/drawing/2014/main" xmlns="" id="{83CA7D8E-771A-40B5-819B-63942747B595}"/>
              </a:ext>
            </a:extLst>
          </p:cNvPr>
          <p:cNvSpPr/>
          <p:nvPr/>
        </p:nvSpPr>
        <p:spPr>
          <a:xfrm>
            <a:off x="5577249" y="1358328"/>
            <a:ext cx="1289439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OSPF.</a:t>
            </a: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xmlns="" id="{5161584A-F216-461B-B316-B566A6A9332E}"/>
              </a:ext>
            </a:extLst>
          </p:cNvPr>
          <p:cNvCxnSpPr>
            <a:stCxn id="33" idx="3"/>
            <a:endCxn id="34" idx="1"/>
          </p:cNvCxnSpPr>
          <p:nvPr/>
        </p:nvCxnSpPr>
        <p:spPr bwMode="auto">
          <a:xfrm>
            <a:off x="5071104" y="1610960"/>
            <a:ext cx="50614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圆角矩形 12">
            <a:extLst>
              <a:ext uri="{FF2B5EF4-FFF2-40B4-BE49-F238E27FC236}">
                <a16:creationId xmlns:a16="http://schemas.microsoft.com/office/drawing/2014/main" xmlns="" id="{4B1E40F7-D8C8-4CBA-A77F-F5238C7BB6D2}"/>
              </a:ext>
            </a:extLst>
          </p:cNvPr>
          <p:cNvSpPr/>
          <p:nvPr/>
        </p:nvSpPr>
        <p:spPr>
          <a:xfrm>
            <a:off x="7401899" y="1358328"/>
            <a:ext cx="1165158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результат.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xmlns="" id="{C1C01EC2-1288-48FE-848D-BDFCC481BA06}"/>
              </a:ext>
            </a:extLst>
          </p:cNvPr>
          <p:cNvCxnSpPr>
            <a:stCxn id="34" idx="3"/>
            <a:endCxn id="36" idx="1"/>
          </p:cNvCxnSpPr>
          <p:nvPr/>
        </p:nvCxnSpPr>
        <p:spPr bwMode="auto">
          <a:xfrm>
            <a:off x="6866688" y="1610960"/>
            <a:ext cx="535211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559FA2-F3C6-420E-B40A-262540E6B485}"/>
              </a:ext>
            </a:extLst>
          </p:cNvPr>
          <p:cNvSpPr txBox="1"/>
          <p:nvPr/>
        </p:nvSpPr>
        <p:spPr>
          <a:xfrm>
            <a:off x="1470210" y="4131442"/>
            <a:ext cx="4331741" cy="1888357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R1.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[R1] interface LoopBack 0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[R1-LoopBack0] ip address 1.1.1.1 32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[R1-LoopBack0] interface GigabitEthernet 0/0/0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[R1-GigabitEthernet0/0/0] ip address 10.1.12.1 30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276EC65-98AC-46AA-B72E-231BDE6854B9}"/>
              </a:ext>
            </a:extLst>
          </p:cNvPr>
          <p:cNvSpPr txBox="1"/>
          <p:nvPr/>
        </p:nvSpPr>
        <p:spPr>
          <a:xfrm>
            <a:off x="6390050" y="4131443"/>
            <a:ext cx="4331740" cy="188835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R3.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[R3] interface LoopBack 0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[R3-LoopBack0] ip address 3.3.3.3 32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[R3-LoopBack0] interface GigabitEthernet 0/0/1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[R3-GigabitEthernet0/0/1] ip address 10.1.23.2 30</a:t>
            </a:r>
          </a:p>
        </p:txBody>
      </p:sp>
      <p:sp>
        <p:nvSpPr>
          <p:cNvPr id="40" name="内容占位符 2">
            <a:extLst>
              <a:ext uri="{FF2B5EF4-FFF2-40B4-BE49-F238E27FC236}">
                <a16:creationId xmlns:a16="http://schemas.microsoft.com/office/drawing/2014/main" xmlns="" id="{64918E3B-4C4B-4A15-B292-2745E92782ED}"/>
              </a:ext>
            </a:extLst>
          </p:cNvPr>
          <p:cNvSpPr txBox="1"/>
          <p:nvPr/>
        </p:nvSpPr>
        <p:spPr>
          <a:xfrm>
            <a:off x="2769979" y="5901932"/>
            <a:ext cx="7508174" cy="454677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ctr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Назначьте IP-адреса для интерфейсов GE 0/0/0 и GE0/0/1 на R2. Для получения более подробной информации см. комментарий к этому слайду.</a:t>
            </a:r>
          </a:p>
        </p:txBody>
      </p:sp>
      <p:sp>
        <p:nvSpPr>
          <p:cNvPr id="41" name="内容占位符 2">
            <a:extLst>
              <a:ext uri="{FF2B5EF4-FFF2-40B4-BE49-F238E27FC236}">
                <a16:creationId xmlns:a16="http://schemas.microsoft.com/office/drawing/2014/main" xmlns="" id="{1DB4FD4C-48C4-468F-993C-697A05D3DF0A}"/>
              </a:ext>
            </a:extLst>
          </p:cNvPr>
          <p:cNvSpPr txBox="1"/>
          <p:nvPr/>
        </p:nvSpPr>
        <p:spPr>
          <a:xfrm>
            <a:off x="1078340" y="3511183"/>
            <a:ext cx="8345696" cy="377906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Установите IP-адреса для интерфейсов R1, R2 и R3 в соответствии с планом.</a:t>
            </a:r>
          </a:p>
        </p:txBody>
      </p:sp>
    </p:spTree>
    <p:extLst>
      <p:ext uri="{BB962C8B-B14F-4D97-AF65-F5344CB8AC3E}">
        <p14:creationId xmlns:p14="http://schemas.microsoft.com/office/powerpoint/2010/main" val="3736510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E16D71-DA58-4457-9D89-AA941C4AE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 – конфигурация OSPF (1)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91080E1-1F6B-4BA1-A35F-B48CA714AF8B}"/>
              </a:ext>
            </a:extLst>
          </p:cNvPr>
          <p:cNvSpPr/>
          <p:nvPr/>
        </p:nvSpPr>
        <p:spPr>
          <a:xfrm>
            <a:off x="6268001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11241A8-4D33-40F3-BBB0-8114570749F5}"/>
              </a:ext>
            </a:extLst>
          </p:cNvPr>
          <p:cNvSpPr/>
          <p:nvPr/>
        </p:nvSpPr>
        <p:spPr>
          <a:xfrm>
            <a:off x="1616860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F34988-C3A6-4006-A4DC-B61E77826C7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45" y="2466050"/>
            <a:ext cx="540000" cy="4428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DDD51E5-D31E-459D-B666-9F7FE96A1702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3532845" y="2687450"/>
            <a:ext cx="51188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385838-EB42-46F0-93BA-9FCCAB5E1EC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70" y="2466050"/>
            <a:ext cx="540000" cy="442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F9D4EF-9E10-4C00-9148-B8C1E523D6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50" y="2466050"/>
            <a:ext cx="540000" cy="442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8CB31B-BE9D-4603-909A-813CE4126276}"/>
              </a:ext>
            </a:extLst>
          </p:cNvPr>
          <p:cNvSpPr txBox="1"/>
          <p:nvPr/>
        </p:nvSpPr>
        <p:spPr>
          <a:xfrm>
            <a:off x="5908106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19BDF72-7AC8-430A-BE9A-21F3065D06DA}"/>
              </a:ext>
            </a:extLst>
          </p:cNvPr>
          <p:cNvSpPr txBox="1"/>
          <p:nvPr/>
        </p:nvSpPr>
        <p:spPr>
          <a:xfrm>
            <a:off x="3021873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ABF0354-F2C1-444F-B8DF-70EA76F5BF09}"/>
              </a:ext>
            </a:extLst>
          </p:cNvPr>
          <p:cNvSpPr txBox="1"/>
          <p:nvPr/>
        </p:nvSpPr>
        <p:spPr>
          <a:xfrm>
            <a:off x="8718570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CA3C8EC-1E03-42A5-A502-6EC007626E7D}"/>
              </a:ext>
            </a:extLst>
          </p:cNvPr>
          <p:cNvGrpSpPr/>
          <p:nvPr/>
        </p:nvGrpSpPr>
        <p:grpSpPr>
          <a:xfrm>
            <a:off x="3459162" y="2714130"/>
            <a:ext cx="1903174" cy="567904"/>
            <a:chOff x="2134861" y="4974560"/>
            <a:chExt cx="1903174" cy="567904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43BF5D70-3AAF-41A1-980E-F029503AF879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10.1.12.1/30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09FE151-4E72-4697-B9E6-6B7B106724D7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59D6FCC-C8D0-443B-AB06-58275392D848}"/>
              </a:ext>
            </a:extLst>
          </p:cNvPr>
          <p:cNvSpPr txBox="1"/>
          <p:nvPr/>
        </p:nvSpPr>
        <p:spPr>
          <a:xfrm>
            <a:off x="4334903" y="2046436"/>
            <a:ext cx="1242345" cy="38088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862B67D-D175-4B04-89E8-D41C62A166EE}"/>
              </a:ext>
            </a:extLst>
          </p:cNvPr>
          <p:cNvSpPr txBox="1"/>
          <p:nvPr/>
        </p:nvSpPr>
        <p:spPr>
          <a:xfrm>
            <a:off x="7133108" y="2046437"/>
            <a:ext cx="1585461" cy="38088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1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5BE0CE9-BFC0-4057-914A-DDB6712D009F}"/>
              </a:ext>
            </a:extLst>
          </p:cNvPr>
          <p:cNvCxnSpPr>
            <a:stCxn id="7" idx="3"/>
          </p:cNvCxnSpPr>
          <p:nvPr/>
        </p:nvCxnSpPr>
        <p:spPr>
          <a:xfrm>
            <a:off x="9191670" y="2687450"/>
            <a:ext cx="2808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0D9F3E0-243A-4F5E-95AB-B63D6F5F8B34}"/>
              </a:ext>
            </a:extLst>
          </p:cNvPr>
          <p:cNvCxnSpPr/>
          <p:nvPr/>
        </p:nvCxnSpPr>
        <p:spPr>
          <a:xfrm flipH="1" flipV="1">
            <a:off x="9477603" y="2632369"/>
            <a:ext cx="0" cy="1217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63B9D72-7138-44AA-BF62-ECFA1AE59268}"/>
              </a:ext>
            </a:extLst>
          </p:cNvPr>
          <p:cNvGrpSpPr/>
          <p:nvPr/>
        </p:nvGrpSpPr>
        <p:grpSpPr>
          <a:xfrm rot="10800000">
            <a:off x="2714670" y="2632369"/>
            <a:ext cx="285933" cy="121756"/>
            <a:chOff x="2143170" y="3381669"/>
            <a:chExt cx="285933" cy="12175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4702A9E-EE7E-4082-ABF1-47605A3B756B}"/>
                </a:ext>
              </a:extLst>
            </p:cNvPr>
            <p:cNvCxnSpPr/>
            <p:nvPr/>
          </p:nvCxnSpPr>
          <p:spPr>
            <a:xfrm>
              <a:off x="2143170" y="3436750"/>
              <a:ext cx="2808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F1B3BCD-A199-4EFE-8BB9-7B47D627B251}"/>
                </a:ext>
              </a:extLst>
            </p:cNvPr>
            <p:cNvCxnSpPr/>
            <p:nvPr/>
          </p:nvCxnSpPr>
          <p:spPr>
            <a:xfrm flipH="1" flipV="1">
              <a:off x="2429103" y="3381669"/>
              <a:ext cx="0" cy="1217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7DC9B0-CF91-43F7-B632-B035E59A65BC}"/>
              </a:ext>
            </a:extLst>
          </p:cNvPr>
          <p:cNvSpPr txBox="1"/>
          <p:nvPr/>
        </p:nvSpPr>
        <p:spPr>
          <a:xfrm>
            <a:off x="1642260" y="251817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1.1.1.1/32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F1049F4-3F38-48A0-9982-342210D4C585}"/>
              </a:ext>
            </a:extLst>
          </p:cNvPr>
          <p:cNvSpPr txBox="1"/>
          <p:nvPr/>
        </p:nvSpPr>
        <p:spPr>
          <a:xfrm>
            <a:off x="9468863" y="2518173"/>
            <a:ext cx="109998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3.3.3.3/32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559FA2-F3C6-420E-B40A-262540E6B485}"/>
              </a:ext>
            </a:extLst>
          </p:cNvPr>
          <p:cNvSpPr txBox="1"/>
          <p:nvPr/>
        </p:nvSpPr>
        <p:spPr>
          <a:xfrm>
            <a:off x="5314154" y="4184601"/>
            <a:ext cx="4392719" cy="163121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#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Настройте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OSPF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R1.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[R1] ospf 1 </a:t>
            </a:r>
            <a:r>
              <a:rPr 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router-id 1.1.1.1</a:t>
            </a:r>
            <a:r>
              <a:rPr lang="en-US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[R1-ospf-1] 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0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[R1-ospf-1-area-0.0.0.0] network 1.1.1.1 0.0.0.0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[R1-ospf-1-area-0.0.0.0] network 10.1.12.0 </a:t>
            </a:r>
            <a:r>
              <a:rPr lang="en-US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0.0.0.3</a:t>
            </a:r>
          </a:p>
        </p:txBody>
      </p:sp>
      <p:sp>
        <p:nvSpPr>
          <p:cNvPr id="42" name="内容占位符 2">
            <a:extLst>
              <a:ext uri="{FF2B5EF4-FFF2-40B4-BE49-F238E27FC236}">
                <a16:creationId xmlns:a16="http://schemas.microsoft.com/office/drawing/2014/main" xmlns="" id="{6A6D1A01-CD40-4D87-8AD4-A6BC40F033A8}"/>
              </a:ext>
            </a:extLst>
          </p:cNvPr>
          <p:cNvSpPr txBox="1"/>
          <p:nvPr/>
        </p:nvSpPr>
        <p:spPr>
          <a:xfrm>
            <a:off x="121365" y="3497831"/>
            <a:ext cx="9356238" cy="2834358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Планируемые параметры OSPF: ID процесса OSPF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маршрутизаторов R1, R2 и R3 равны 1.1.1.1, 2.2.2.2 и 3.3.3.3 соответственно.</a:t>
            </a:r>
          </a:p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Процедура:</a:t>
            </a:r>
          </a:p>
          <a:p>
            <a:pPr marL="654050" lvl="1" indent="-320675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Создайте и запустите процесс OSPF.</a:t>
            </a:r>
          </a:p>
          <a:p>
            <a:pPr marL="654050" lvl="1" indent="-320675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Создайте область OSPF и войдите в режим</a:t>
            </a:r>
            <a:b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OSPF.</a:t>
            </a:r>
          </a:p>
          <a:p>
            <a:pPr marL="654050" lvl="1" indent="-320675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Укажите интерфейс, на котором работает OSPF.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842CD8B-22AA-46A0-A826-B43D11FDCA15}"/>
              </a:ext>
            </a:extLst>
          </p:cNvPr>
          <p:cNvSpPr txBox="1"/>
          <p:nvPr/>
        </p:nvSpPr>
        <p:spPr>
          <a:xfrm>
            <a:off x="2239248" y="1957132"/>
            <a:ext cx="2047193" cy="3924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6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маршрутизатора 1.1.1.1</a:t>
            </a:r>
          </a:p>
        </p:txBody>
      </p:sp>
      <p:sp>
        <p:nvSpPr>
          <p:cNvPr id="48" name="圆角矩形 12">
            <a:extLst>
              <a:ext uri="{FF2B5EF4-FFF2-40B4-BE49-F238E27FC236}">
                <a16:creationId xmlns:a16="http://schemas.microsoft.com/office/drawing/2014/main" xmlns="" id="{9CE44E94-B8DA-4D3F-B086-7A6D453CCD20}"/>
              </a:ext>
            </a:extLst>
          </p:cNvPr>
          <p:cNvSpPr/>
          <p:nvPr/>
        </p:nvSpPr>
        <p:spPr>
          <a:xfrm>
            <a:off x="3496704" y="1339278"/>
            <a:ext cx="1574400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интерфейсы.</a:t>
            </a:r>
          </a:p>
        </p:txBody>
      </p:sp>
      <p:sp>
        <p:nvSpPr>
          <p:cNvPr id="49" name="圆角矩形 12">
            <a:extLst>
              <a:ext uri="{FF2B5EF4-FFF2-40B4-BE49-F238E27FC236}">
                <a16:creationId xmlns:a16="http://schemas.microsoft.com/office/drawing/2014/main" xmlns="" id="{FC1242BF-C6B9-4315-B426-4F63663CD689}"/>
              </a:ext>
            </a:extLst>
          </p:cNvPr>
          <p:cNvSpPr/>
          <p:nvPr/>
        </p:nvSpPr>
        <p:spPr>
          <a:xfrm>
            <a:off x="5577249" y="1339278"/>
            <a:ext cx="1289439" cy="505264"/>
          </a:xfrm>
          <a:prstGeom prst="roundRect">
            <a:avLst>
              <a:gd name="adj" fmla="val 4298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Настройте OSPF.</a:t>
            </a:r>
          </a:p>
        </p:txBody>
      </p:sp>
      <p:cxnSp>
        <p:nvCxnSpPr>
          <p:cNvPr id="50" name="直接箭头连接符 49">
            <a:extLst>
              <a:ext uri="{FF2B5EF4-FFF2-40B4-BE49-F238E27FC236}">
                <a16:creationId xmlns:a16="http://schemas.microsoft.com/office/drawing/2014/main" xmlns="" id="{051918AD-2CBF-4C4A-85D6-5B0B0EB0663F}"/>
              </a:ext>
            </a:extLst>
          </p:cNvPr>
          <p:cNvCxnSpPr>
            <a:stCxn id="48" idx="3"/>
            <a:endCxn id="49" idx="1"/>
          </p:cNvCxnSpPr>
          <p:nvPr/>
        </p:nvCxnSpPr>
        <p:spPr bwMode="auto">
          <a:xfrm>
            <a:off x="5071104" y="1591910"/>
            <a:ext cx="50614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1" name="圆角矩形 12">
            <a:extLst>
              <a:ext uri="{FF2B5EF4-FFF2-40B4-BE49-F238E27FC236}">
                <a16:creationId xmlns:a16="http://schemas.microsoft.com/office/drawing/2014/main" xmlns="" id="{C0A14E21-4BA8-44E7-89C4-9EA7B0532DFE}"/>
              </a:ext>
            </a:extLst>
          </p:cNvPr>
          <p:cNvSpPr/>
          <p:nvPr/>
        </p:nvSpPr>
        <p:spPr>
          <a:xfrm>
            <a:off x="7401899" y="1339278"/>
            <a:ext cx="1249771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результат.</a:t>
            </a:r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xmlns="" id="{6126CDF2-CADB-4E8D-8F41-062712430878}"/>
              </a:ext>
            </a:extLst>
          </p:cNvPr>
          <p:cNvCxnSpPr>
            <a:stCxn id="49" idx="3"/>
            <a:endCxn id="51" idx="1"/>
          </p:cNvCxnSpPr>
          <p:nvPr/>
        </p:nvCxnSpPr>
        <p:spPr bwMode="auto">
          <a:xfrm>
            <a:off x="6866688" y="1591910"/>
            <a:ext cx="535211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4" name="圆角矩形 19">
            <a:extLst>
              <a:ext uri="{FF2B5EF4-FFF2-40B4-BE49-F238E27FC236}">
                <a16:creationId xmlns:a16="http://schemas.microsoft.com/office/drawing/2014/main" xmlns="" id="{FD783A8E-8487-4337-91DE-CBA0E0C8B7C6}"/>
              </a:ext>
            </a:extLst>
          </p:cNvPr>
          <p:cNvSpPr/>
          <p:nvPr/>
        </p:nvSpPr>
        <p:spPr>
          <a:xfrm>
            <a:off x="10097108" y="5391958"/>
            <a:ext cx="1696379" cy="516528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указана </a:t>
            </a:r>
            <a:r>
              <a:rPr lang="ru-RU" sz="1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инверсная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маска.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xmlns="" id="{52AE6C13-6B31-421F-9282-E5C475271E35}"/>
              </a:ext>
            </a:extLst>
          </p:cNvPr>
          <p:cNvCxnSpPr/>
          <p:nvPr/>
        </p:nvCxnSpPr>
        <p:spPr>
          <a:xfrm flipH="1" flipV="1">
            <a:off x="9730853" y="5650222"/>
            <a:ext cx="288000" cy="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801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E16D71-DA58-4457-9D89-AA941C4AE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500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– конфигурация</a:t>
            </a:r>
            <a:r>
              <a:rPr lang="ru-RU" sz="3500" dirty="0">
                <a:latin typeface="Arial" panose="020B0604020202020204" pitchFamily="34" charset="0"/>
                <a:cs typeface="Arial" panose="020B0604020202020204" pitchFamily="34" charset="0"/>
              </a:rPr>
              <a:t> OSPF (2)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91080E1-1F6B-4BA1-A35F-B48CA714AF8B}"/>
              </a:ext>
            </a:extLst>
          </p:cNvPr>
          <p:cNvSpPr/>
          <p:nvPr/>
        </p:nvSpPr>
        <p:spPr>
          <a:xfrm>
            <a:off x="6268001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11241A8-4D33-40F3-BBB0-8114570749F5}"/>
              </a:ext>
            </a:extLst>
          </p:cNvPr>
          <p:cNvSpPr/>
          <p:nvPr/>
        </p:nvSpPr>
        <p:spPr>
          <a:xfrm>
            <a:off x="1616860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F34988-C3A6-4006-A4DC-B61E77826C7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45" y="2466050"/>
            <a:ext cx="540000" cy="4428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DDD51E5-D31E-459D-B666-9F7FE96A1702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3532845" y="2687450"/>
            <a:ext cx="51188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385838-EB42-46F0-93BA-9FCCAB5E1EC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70" y="2466050"/>
            <a:ext cx="540000" cy="442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F9D4EF-9E10-4C00-9148-B8C1E523D6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50" y="2466050"/>
            <a:ext cx="540000" cy="442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8CB31B-BE9D-4603-909A-813CE4126276}"/>
              </a:ext>
            </a:extLst>
          </p:cNvPr>
          <p:cNvSpPr txBox="1"/>
          <p:nvPr/>
        </p:nvSpPr>
        <p:spPr>
          <a:xfrm>
            <a:off x="5908106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19BDF72-7AC8-430A-BE9A-21F3065D06DA}"/>
              </a:ext>
            </a:extLst>
          </p:cNvPr>
          <p:cNvSpPr txBox="1"/>
          <p:nvPr/>
        </p:nvSpPr>
        <p:spPr>
          <a:xfrm>
            <a:off x="3021873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ABF0354-F2C1-444F-B8DF-70EA76F5BF09}"/>
              </a:ext>
            </a:extLst>
          </p:cNvPr>
          <p:cNvSpPr txBox="1"/>
          <p:nvPr/>
        </p:nvSpPr>
        <p:spPr>
          <a:xfrm>
            <a:off x="8718570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05A3663-4A5E-4404-873D-A464302F594A}"/>
              </a:ext>
            </a:extLst>
          </p:cNvPr>
          <p:cNvGrpSpPr/>
          <p:nvPr/>
        </p:nvGrpSpPr>
        <p:grpSpPr>
          <a:xfrm>
            <a:off x="4751661" y="2714130"/>
            <a:ext cx="1903174" cy="567904"/>
            <a:chOff x="2134861" y="4974560"/>
            <a:chExt cx="1903174" cy="56790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1B51BC98-A3E7-48B8-9574-FF5DBDF4EAF7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10.1.12.2/30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443462D-8E8C-4BD5-A1C5-3726DC43A8B3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GE0/0/0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55271465-17A7-4EA1-ABE1-0F0674A68AFC}"/>
              </a:ext>
            </a:extLst>
          </p:cNvPr>
          <p:cNvGrpSpPr/>
          <p:nvPr/>
        </p:nvGrpSpPr>
        <p:grpSpPr>
          <a:xfrm>
            <a:off x="6357612" y="2714130"/>
            <a:ext cx="1903174" cy="567904"/>
            <a:chOff x="2134861" y="4974560"/>
            <a:chExt cx="1903174" cy="56790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7E52949E-A7AA-4B5F-A299-F17AECDA11C8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10.1.23.1/30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2140FEE-5DD5-446E-97C2-A57CC92CABDC}"/>
                </a:ext>
              </a:extLst>
            </p:cNvPr>
            <p:cNvSpPr txBox="1"/>
            <p:nvPr/>
          </p:nvSpPr>
          <p:spPr>
            <a:xfrm>
              <a:off x="2158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B005A4FE-36B9-4CCA-9D75-F8ED0E7FDC55}"/>
              </a:ext>
            </a:extLst>
          </p:cNvPr>
          <p:cNvGrpSpPr/>
          <p:nvPr/>
        </p:nvGrpSpPr>
        <p:grpSpPr>
          <a:xfrm>
            <a:off x="7581488" y="2714130"/>
            <a:ext cx="1903174" cy="567904"/>
            <a:chOff x="2134861" y="4974560"/>
            <a:chExt cx="1903174" cy="56790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176D4A05-B770-4C0F-930E-973049F77B32}"/>
                </a:ext>
              </a:extLst>
            </p:cNvPr>
            <p:cNvSpPr txBox="1"/>
            <p:nvPr/>
          </p:nvSpPr>
          <p:spPr>
            <a:xfrm>
              <a:off x="2134861" y="5234687"/>
              <a:ext cx="190317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10.1.23.2/30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F93DD00D-5F03-4F6F-A10D-773ACA34BB05}"/>
                </a:ext>
              </a:extLst>
            </p:cNvPr>
            <p:cNvSpPr txBox="1"/>
            <p:nvPr/>
          </p:nvSpPr>
          <p:spPr>
            <a:xfrm>
              <a:off x="2412432" y="4974560"/>
              <a:ext cx="1057993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accent4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GE0/0/1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59D6FCC-C8D0-443B-AB06-58275392D848}"/>
              </a:ext>
            </a:extLst>
          </p:cNvPr>
          <p:cNvSpPr txBox="1"/>
          <p:nvPr/>
        </p:nvSpPr>
        <p:spPr>
          <a:xfrm>
            <a:off x="3423357" y="2024535"/>
            <a:ext cx="1368409" cy="3411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862B67D-D175-4B04-89E8-D41C62A166EE}"/>
              </a:ext>
            </a:extLst>
          </p:cNvPr>
          <p:cNvSpPr txBox="1"/>
          <p:nvPr/>
        </p:nvSpPr>
        <p:spPr>
          <a:xfrm>
            <a:off x="6980988" y="1949168"/>
            <a:ext cx="1263521" cy="3747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5BE0CE9-BFC0-4057-914A-DDB6712D009F}"/>
              </a:ext>
            </a:extLst>
          </p:cNvPr>
          <p:cNvCxnSpPr>
            <a:stCxn id="7" idx="3"/>
          </p:cNvCxnSpPr>
          <p:nvPr/>
        </p:nvCxnSpPr>
        <p:spPr>
          <a:xfrm>
            <a:off x="9191670" y="2687450"/>
            <a:ext cx="2808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0D9F3E0-243A-4F5E-95AB-B63D6F5F8B34}"/>
              </a:ext>
            </a:extLst>
          </p:cNvPr>
          <p:cNvCxnSpPr/>
          <p:nvPr/>
        </p:nvCxnSpPr>
        <p:spPr>
          <a:xfrm flipH="1" flipV="1">
            <a:off x="9477603" y="2632369"/>
            <a:ext cx="0" cy="1217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63B9D72-7138-44AA-BF62-ECFA1AE59268}"/>
              </a:ext>
            </a:extLst>
          </p:cNvPr>
          <p:cNvGrpSpPr/>
          <p:nvPr/>
        </p:nvGrpSpPr>
        <p:grpSpPr>
          <a:xfrm rot="10800000">
            <a:off x="2714670" y="2632369"/>
            <a:ext cx="285933" cy="121756"/>
            <a:chOff x="2143170" y="3381669"/>
            <a:chExt cx="285933" cy="12175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4702A9E-EE7E-4082-ABF1-47605A3B756B}"/>
                </a:ext>
              </a:extLst>
            </p:cNvPr>
            <p:cNvCxnSpPr/>
            <p:nvPr/>
          </p:nvCxnSpPr>
          <p:spPr>
            <a:xfrm>
              <a:off x="2143170" y="3436750"/>
              <a:ext cx="2808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F1B3BCD-A199-4EFE-8BB9-7B47D627B251}"/>
                </a:ext>
              </a:extLst>
            </p:cNvPr>
            <p:cNvCxnSpPr/>
            <p:nvPr/>
          </p:nvCxnSpPr>
          <p:spPr>
            <a:xfrm flipH="1" flipV="1">
              <a:off x="2429103" y="3381669"/>
              <a:ext cx="0" cy="1217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7DC9B0-CF91-43F7-B632-B035E59A65BC}"/>
              </a:ext>
            </a:extLst>
          </p:cNvPr>
          <p:cNvSpPr txBox="1"/>
          <p:nvPr/>
        </p:nvSpPr>
        <p:spPr>
          <a:xfrm>
            <a:off x="1523836" y="2518173"/>
            <a:ext cx="121840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1.1.1.1/32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F1049F4-3F38-48A0-9982-342210D4C585}"/>
              </a:ext>
            </a:extLst>
          </p:cNvPr>
          <p:cNvSpPr txBox="1"/>
          <p:nvPr/>
        </p:nvSpPr>
        <p:spPr>
          <a:xfrm>
            <a:off x="9468863" y="2518173"/>
            <a:ext cx="124406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3.3.3.3/32</a:t>
            </a:r>
          </a:p>
        </p:txBody>
      </p:sp>
      <p:sp>
        <p:nvSpPr>
          <p:cNvPr id="33" name="圆角矩形 12">
            <a:extLst>
              <a:ext uri="{FF2B5EF4-FFF2-40B4-BE49-F238E27FC236}">
                <a16:creationId xmlns:a16="http://schemas.microsoft.com/office/drawing/2014/main" xmlns="" id="{2F29C514-EE72-430B-8ADE-1D846AE60C19}"/>
              </a:ext>
            </a:extLst>
          </p:cNvPr>
          <p:cNvSpPr/>
          <p:nvPr/>
        </p:nvSpPr>
        <p:spPr>
          <a:xfrm>
            <a:off x="3496704" y="1358328"/>
            <a:ext cx="1574400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интерфейсы.</a:t>
            </a:r>
          </a:p>
        </p:txBody>
      </p:sp>
      <p:sp>
        <p:nvSpPr>
          <p:cNvPr id="34" name="圆角矩形 12">
            <a:extLst>
              <a:ext uri="{FF2B5EF4-FFF2-40B4-BE49-F238E27FC236}">
                <a16:creationId xmlns:a16="http://schemas.microsoft.com/office/drawing/2014/main" xmlns="" id="{83CA7D8E-771A-40B5-819B-63942747B595}"/>
              </a:ext>
            </a:extLst>
          </p:cNvPr>
          <p:cNvSpPr/>
          <p:nvPr/>
        </p:nvSpPr>
        <p:spPr>
          <a:xfrm>
            <a:off x="5577249" y="1358328"/>
            <a:ext cx="1289439" cy="505264"/>
          </a:xfrm>
          <a:prstGeom prst="roundRect">
            <a:avLst>
              <a:gd name="adj" fmla="val 4298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Настройте OSPF.</a:t>
            </a: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xmlns="" id="{5161584A-F216-461B-B316-B566A6A9332E}"/>
              </a:ext>
            </a:extLst>
          </p:cNvPr>
          <p:cNvCxnSpPr>
            <a:stCxn id="33" idx="3"/>
            <a:endCxn id="34" idx="1"/>
          </p:cNvCxnSpPr>
          <p:nvPr/>
        </p:nvCxnSpPr>
        <p:spPr bwMode="auto">
          <a:xfrm>
            <a:off x="5071104" y="1610960"/>
            <a:ext cx="50614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圆角矩形 12">
            <a:extLst>
              <a:ext uri="{FF2B5EF4-FFF2-40B4-BE49-F238E27FC236}">
                <a16:creationId xmlns:a16="http://schemas.microsoft.com/office/drawing/2014/main" xmlns="" id="{4B1E40F7-D8C8-4CBA-A77F-F5238C7BB6D2}"/>
              </a:ext>
            </a:extLst>
          </p:cNvPr>
          <p:cNvSpPr/>
          <p:nvPr/>
        </p:nvSpPr>
        <p:spPr>
          <a:xfrm>
            <a:off x="7401899" y="1358328"/>
            <a:ext cx="1249771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Проверьте результат.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xmlns="" id="{C1C01EC2-1288-48FE-848D-BDFCC481BA06}"/>
              </a:ext>
            </a:extLst>
          </p:cNvPr>
          <p:cNvCxnSpPr>
            <a:stCxn id="34" idx="3"/>
            <a:endCxn id="36" idx="1"/>
          </p:cNvCxnSpPr>
          <p:nvPr/>
        </p:nvCxnSpPr>
        <p:spPr bwMode="auto">
          <a:xfrm>
            <a:off x="6866688" y="1610960"/>
            <a:ext cx="535211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559FA2-F3C6-420E-B40A-262540E6B485}"/>
              </a:ext>
            </a:extLst>
          </p:cNvPr>
          <p:cNvSpPr txBox="1"/>
          <p:nvPr/>
        </p:nvSpPr>
        <p:spPr>
          <a:xfrm>
            <a:off x="1409058" y="4173434"/>
            <a:ext cx="4331741" cy="193899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# Настройте OSPF на R2.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[R2] ospf 1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router-id 2.2.2.2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[R2-ospf-1]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0	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[R2-ospf-1-area-0.0.0.0] </a:t>
            </a:r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10.1.12.0 0.0.0.3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[R2-ospf-1-area-0.0.0.0]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1</a:t>
            </a:r>
          </a:p>
          <a:p>
            <a:pPr font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[R2-ospf-1-area-0.0.0.1] network 10.1.23.0 0.0.0.3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9165086-351B-4739-8667-5E200BC9E547}"/>
              </a:ext>
            </a:extLst>
          </p:cNvPr>
          <p:cNvSpPr txBox="1"/>
          <p:nvPr/>
        </p:nvSpPr>
        <p:spPr>
          <a:xfrm>
            <a:off x="5071104" y="2039720"/>
            <a:ext cx="2208460" cy="325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 маршрутизатора 2.2.2.2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E631C4FD-64D7-41DD-ACCC-10717B63C226}"/>
              </a:ext>
            </a:extLst>
          </p:cNvPr>
          <p:cNvSpPr txBox="1"/>
          <p:nvPr/>
        </p:nvSpPr>
        <p:spPr>
          <a:xfrm>
            <a:off x="7953598" y="2036216"/>
            <a:ext cx="2235409" cy="2991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 маршрутизатора 3.3.3.3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E84693E-97F3-4C52-BA98-722EEAE1662E}"/>
              </a:ext>
            </a:extLst>
          </p:cNvPr>
          <p:cNvSpPr txBox="1"/>
          <p:nvPr/>
        </p:nvSpPr>
        <p:spPr>
          <a:xfrm>
            <a:off x="6445429" y="4173434"/>
            <a:ext cx="4413071" cy="163121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# Настройте OSPF на R3.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[R3] ospf 1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router-id 3.3.3.3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[R3-ospf-1] </a:t>
            </a:r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1	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[R3-ospf-1-area-0.0.0.1] network 3.3.3.3 0.0.0.0</a:t>
            </a:r>
          </a:p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[R3-ospf-1-area-0.0.0.1] network 10.1.23.0 0.0.0.3</a:t>
            </a:r>
          </a:p>
        </p:txBody>
      </p:sp>
      <p:sp>
        <p:nvSpPr>
          <p:cNvPr id="44" name="内容占位符 2">
            <a:extLst>
              <a:ext uri="{FF2B5EF4-FFF2-40B4-BE49-F238E27FC236}">
                <a16:creationId xmlns:a16="http://schemas.microsoft.com/office/drawing/2014/main" xmlns="" id="{4922D984-7CE6-4C2A-BA1C-306D1E206019}"/>
              </a:ext>
            </a:extLst>
          </p:cNvPr>
          <p:cNvSpPr txBox="1"/>
          <p:nvPr/>
        </p:nvSpPr>
        <p:spPr>
          <a:xfrm>
            <a:off x="991821" y="3519196"/>
            <a:ext cx="9356238" cy="591292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lnSpc>
                <a:spcPct val="10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При конфигурации OSPF с несколькими областями обязательно анонсируйте маршрут к сегменту сети, который соответствует указанной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области.</a:t>
            </a:r>
          </a:p>
        </p:txBody>
      </p:sp>
    </p:spTree>
    <p:extLst>
      <p:ext uri="{BB962C8B-B14F-4D97-AF65-F5344CB8AC3E}">
        <p14:creationId xmlns:p14="http://schemas.microsoft.com/office/powerpoint/2010/main" val="39831152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E16D71-DA58-4457-9D89-AA941C4AE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00" y="452604"/>
            <a:ext cx="10154288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 – проверка (1)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391080E1-1F6B-4BA1-A35F-B48CA714AF8B}"/>
              </a:ext>
            </a:extLst>
          </p:cNvPr>
          <p:cNvSpPr/>
          <p:nvPr/>
        </p:nvSpPr>
        <p:spPr>
          <a:xfrm>
            <a:off x="6268001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511241A8-4D33-40F3-BBB0-8114570749F5}"/>
              </a:ext>
            </a:extLst>
          </p:cNvPr>
          <p:cNvSpPr/>
          <p:nvPr/>
        </p:nvSpPr>
        <p:spPr>
          <a:xfrm>
            <a:off x="1616860" y="1960597"/>
            <a:ext cx="4331741" cy="1423038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9F34988-C3A6-4006-A4DC-B61E77826C7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845" y="2466050"/>
            <a:ext cx="540000" cy="4428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DDD51E5-D31E-459D-B666-9F7FE96A1702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3532845" y="2687450"/>
            <a:ext cx="51188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3385838-EB42-46F0-93BA-9FCCAB5E1EC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1670" y="2466050"/>
            <a:ext cx="540000" cy="442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F9D4EF-9E10-4C00-9148-B8C1E523D60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50" y="2466050"/>
            <a:ext cx="540000" cy="4428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18CB31B-BE9D-4603-909A-813CE4126276}"/>
              </a:ext>
            </a:extLst>
          </p:cNvPr>
          <p:cNvSpPr txBox="1"/>
          <p:nvPr/>
        </p:nvSpPr>
        <p:spPr>
          <a:xfrm>
            <a:off x="5908106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19BDF72-7AC8-430A-BE9A-21F3065D06DA}"/>
              </a:ext>
            </a:extLst>
          </p:cNvPr>
          <p:cNvSpPr txBox="1"/>
          <p:nvPr/>
        </p:nvSpPr>
        <p:spPr>
          <a:xfrm>
            <a:off x="3021873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ABF0354-F2C1-444F-B8DF-70EA76F5BF09}"/>
              </a:ext>
            </a:extLst>
          </p:cNvPr>
          <p:cNvSpPr txBox="1"/>
          <p:nvPr/>
        </p:nvSpPr>
        <p:spPr>
          <a:xfrm>
            <a:off x="8718570" y="2931945"/>
            <a:ext cx="705466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A5BE0CE9-BFC0-4057-914A-DDB6712D009F}"/>
              </a:ext>
            </a:extLst>
          </p:cNvPr>
          <p:cNvCxnSpPr>
            <a:stCxn id="7" idx="3"/>
          </p:cNvCxnSpPr>
          <p:nvPr/>
        </p:nvCxnSpPr>
        <p:spPr>
          <a:xfrm>
            <a:off x="9191670" y="2687450"/>
            <a:ext cx="28081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0D9F3E0-243A-4F5E-95AB-B63D6F5F8B34}"/>
              </a:ext>
            </a:extLst>
          </p:cNvPr>
          <p:cNvCxnSpPr/>
          <p:nvPr/>
        </p:nvCxnSpPr>
        <p:spPr>
          <a:xfrm flipH="1" flipV="1">
            <a:off x="9477603" y="2632369"/>
            <a:ext cx="0" cy="1217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063B9D72-7138-44AA-BF62-ECFA1AE59268}"/>
              </a:ext>
            </a:extLst>
          </p:cNvPr>
          <p:cNvGrpSpPr/>
          <p:nvPr/>
        </p:nvGrpSpPr>
        <p:grpSpPr>
          <a:xfrm rot="10800000">
            <a:off x="2714670" y="2632369"/>
            <a:ext cx="285933" cy="121756"/>
            <a:chOff x="2143170" y="3381669"/>
            <a:chExt cx="285933" cy="121756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4702A9E-EE7E-4082-ABF1-47605A3B756B}"/>
                </a:ext>
              </a:extLst>
            </p:cNvPr>
            <p:cNvCxnSpPr/>
            <p:nvPr/>
          </p:nvCxnSpPr>
          <p:spPr>
            <a:xfrm>
              <a:off x="2143170" y="3436750"/>
              <a:ext cx="2808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6F1B3BCD-A199-4EFE-8BB9-7B47D627B251}"/>
                </a:ext>
              </a:extLst>
            </p:cNvPr>
            <p:cNvCxnSpPr/>
            <p:nvPr/>
          </p:nvCxnSpPr>
          <p:spPr>
            <a:xfrm flipH="1" flipV="1">
              <a:off x="2429103" y="3381669"/>
              <a:ext cx="0" cy="1217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87DC9B0-CF91-43F7-B632-B035E59A65BC}"/>
              </a:ext>
            </a:extLst>
          </p:cNvPr>
          <p:cNvSpPr txBox="1"/>
          <p:nvPr/>
        </p:nvSpPr>
        <p:spPr>
          <a:xfrm>
            <a:off x="1584774" y="2518173"/>
            <a:ext cx="115746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1.1.1.1/32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5F1049F4-3F38-48A0-9982-342210D4C585}"/>
              </a:ext>
            </a:extLst>
          </p:cNvPr>
          <p:cNvSpPr txBox="1"/>
          <p:nvPr/>
        </p:nvSpPr>
        <p:spPr>
          <a:xfrm>
            <a:off x="9468863" y="2518173"/>
            <a:ext cx="122564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3.3.3.3/32</a:t>
            </a:r>
          </a:p>
        </p:txBody>
      </p:sp>
      <p:sp>
        <p:nvSpPr>
          <p:cNvPr id="33" name="圆角矩形 12">
            <a:extLst>
              <a:ext uri="{FF2B5EF4-FFF2-40B4-BE49-F238E27FC236}">
                <a16:creationId xmlns:a16="http://schemas.microsoft.com/office/drawing/2014/main" xmlns="" id="{2F29C514-EE72-430B-8ADE-1D846AE60C19}"/>
              </a:ext>
            </a:extLst>
          </p:cNvPr>
          <p:cNvSpPr/>
          <p:nvPr/>
        </p:nvSpPr>
        <p:spPr>
          <a:xfrm>
            <a:off x="3496704" y="1301178"/>
            <a:ext cx="1574400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интерфейсы.</a:t>
            </a:r>
          </a:p>
        </p:txBody>
      </p:sp>
      <p:sp>
        <p:nvSpPr>
          <p:cNvPr id="34" name="圆角矩形 12">
            <a:extLst>
              <a:ext uri="{FF2B5EF4-FFF2-40B4-BE49-F238E27FC236}">
                <a16:creationId xmlns:a16="http://schemas.microsoft.com/office/drawing/2014/main" xmlns="" id="{83CA7D8E-771A-40B5-819B-63942747B595}"/>
              </a:ext>
            </a:extLst>
          </p:cNvPr>
          <p:cNvSpPr/>
          <p:nvPr/>
        </p:nvSpPr>
        <p:spPr>
          <a:xfrm>
            <a:off x="5577249" y="1301178"/>
            <a:ext cx="1289439" cy="505264"/>
          </a:xfrm>
          <a:prstGeom prst="roundRect">
            <a:avLst>
              <a:gd name="adj" fmla="val 4298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Настройте OSPF.</a:t>
            </a:r>
          </a:p>
        </p:txBody>
      </p:sp>
      <p:cxnSp>
        <p:nvCxnSpPr>
          <p:cNvPr id="35" name="直接箭头连接符 34">
            <a:extLst>
              <a:ext uri="{FF2B5EF4-FFF2-40B4-BE49-F238E27FC236}">
                <a16:creationId xmlns:a16="http://schemas.microsoft.com/office/drawing/2014/main" xmlns="" id="{5161584A-F216-461B-B316-B566A6A9332E}"/>
              </a:ext>
            </a:extLst>
          </p:cNvPr>
          <p:cNvCxnSpPr>
            <a:stCxn id="33" idx="3"/>
            <a:endCxn id="34" idx="1"/>
          </p:cNvCxnSpPr>
          <p:nvPr/>
        </p:nvCxnSpPr>
        <p:spPr bwMode="auto">
          <a:xfrm>
            <a:off x="5071104" y="1553810"/>
            <a:ext cx="50614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圆角矩形 12">
            <a:extLst>
              <a:ext uri="{FF2B5EF4-FFF2-40B4-BE49-F238E27FC236}">
                <a16:creationId xmlns:a16="http://schemas.microsoft.com/office/drawing/2014/main" xmlns="" id="{4B1E40F7-D8C8-4CBA-A77F-F5238C7BB6D2}"/>
              </a:ext>
            </a:extLst>
          </p:cNvPr>
          <p:cNvSpPr/>
          <p:nvPr/>
        </p:nvSpPr>
        <p:spPr>
          <a:xfrm>
            <a:off x="7401899" y="1301178"/>
            <a:ext cx="1249771" cy="505264"/>
          </a:xfrm>
          <a:prstGeom prst="roundRect">
            <a:avLst>
              <a:gd name="adj" fmla="val 4298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Проверьте результат.</a:t>
            </a:r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xmlns="" id="{C1C01EC2-1288-48FE-848D-BDFCC481BA06}"/>
              </a:ext>
            </a:extLst>
          </p:cNvPr>
          <p:cNvCxnSpPr>
            <a:stCxn id="34" idx="3"/>
            <a:endCxn id="36" idx="1"/>
          </p:cNvCxnSpPr>
          <p:nvPr/>
        </p:nvCxnSpPr>
        <p:spPr bwMode="auto">
          <a:xfrm>
            <a:off x="6866688" y="1553810"/>
            <a:ext cx="535211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559FA2-F3C6-420E-B40A-262540E6B485}"/>
              </a:ext>
            </a:extLst>
          </p:cNvPr>
          <p:cNvSpPr txBox="1"/>
          <p:nvPr/>
        </p:nvSpPr>
        <p:spPr>
          <a:xfrm>
            <a:off x="3297249" y="3859495"/>
            <a:ext cx="5624618" cy="252190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&lt;R2&gt; display ospf peer brief 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 OSPF Process 1 with Router ID 2.2.2.2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		  Peer Statistic Information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----------------------------------------------------------------------------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Area Id          Interface                        Neighbor id      State    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0.0.0.0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GigabitEthernet0/0/0             1.1.1.1          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0.0.0.1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  GigabitEthernet0/0/1             3.3.3.3          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44" name="内容占位符 2">
            <a:extLst>
              <a:ext uri="{FF2B5EF4-FFF2-40B4-BE49-F238E27FC236}">
                <a16:creationId xmlns:a16="http://schemas.microsoft.com/office/drawing/2014/main" xmlns="" id="{4922D984-7CE6-4C2A-BA1C-306D1E206019}"/>
              </a:ext>
            </a:extLst>
          </p:cNvPr>
          <p:cNvSpPr txBox="1"/>
          <p:nvPr/>
        </p:nvSpPr>
        <p:spPr>
          <a:xfrm>
            <a:off x="1447195" y="3405997"/>
            <a:ext cx="5166377" cy="759603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Проверьте таблицу соседства OSPF на R2.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6A391F4-4C1D-4700-88A7-77C887B9D7E9}"/>
              </a:ext>
            </a:extLst>
          </p:cNvPr>
          <p:cNvSpPr txBox="1"/>
          <p:nvPr/>
        </p:nvSpPr>
        <p:spPr>
          <a:xfrm>
            <a:off x="3496704" y="2046436"/>
            <a:ext cx="1179617" cy="396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0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C3BA7CDA-1A88-4228-8924-D8B6653782E7}"/>
              </a:ext>
            </a:extLst>
          </p:cNvPr>
          <p:cNvSpPr txBox="1"/>
          <p:nvPr/>
        </p:nvSpPr>
        <p:spPr>
          <a:xfrm>
            <a:off x="6613573" y="2046437"/>
            <a:ext cx="1521354" cy="3385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Область 1</a:t>
            </a:r>
          </a:p>
        </p:txBody>
      </p:sp>
      <p:sp>
        <p:nvSpPr>
          <p:cNvPr id="51" name="圆角矩形 19">
            <a:extLst>
              <a:ext uri="{FF2B5EF4-FFF2-40B4-BE49-F238E27FC236}">
                <a16:creationId xmlns:a16="http://schemas.microsoft.com/office/drawing/2014/main" xmlns="" id="{BA80024C-A4C9-48DC-9276-CE7467E0B5F8}"/>
              </a:ext>
            </a:extLst>
          </p:cNvPr>
          <p:cNvSpPr/>
          <p:nvPr/>
        </p:nvSpPr>
        <p:spPr>
          <a:xfrm>
            <a:off x="1520688" y="5401641"/>
            <a:ext cx="1386840" cy="509185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области соседа</a:t>
            </a:r>
          </a:p>
        </p:txBody>
      </p:sp>
      <p:sp>
        <p:nvSpPr>
          <p:cNvPr id="53" name="圆角矩形 19">
            <a:extLst>
              <a:ext uri="{FF2B5EF4-FFF2-40B4-BE49-F238E27FC236}">
                <a16:creationId xmlns:a16="http://schemas.microsoft.com/office/drawing/2014/main" xmlns="" id="{E880D32D-EC16-4039-9EFE-A3E957928C99}"/>
              </a:ext>
            </a:extLst>
          </p:cNvPr>
          <p:cNvSpPr/>
          <p:nvPr/>
        </p:nvSpPr>
        <p:spPr>
          <a:xfrm>
            <a:off x="8971602" y="4990455"/>
            <a:ext cx="2649741" cy="1244398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Статус соседа</a:t>
            </a:r>
          </a:p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Убедитесь, что статус соседа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что указывает на успешное установление отношений смежности.</a:t>
            </a:r>
          </a:p>
        </p:txBody>
      </p:sp>
      <p:cxnSp>
        <p:nvCxnSpPr>
          <p:cNvPr id="39" name="直接箭头连接符 38">
            <a:extLst>
              <a:ext uri="{FF2B5EF4-FFF2-40B4-BE49-F238E27FC236}">
                <a16:creationId xmlns:a16="http://schemas.microsoft.com/office/drawing/2014/main" xmlns="" id="{52AE6C13-6B31-421F-9282-E5C475271E35}"/>
              </a:ext>
            </a:extLst>
          </p:cNvPr>
          <p:cNvCxnSpPr/>
          <p:nvPr/>
        </p:nvCxnSpPr>
        <p:spPr>
          <a:xfrm flipV="1">
            <a:off x="2906606" y="5689379"/>
            <a:ext cx="396000" cy="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xmlns="" id="{52AE6C13-6B31-421F-9282-E5C475271E35}"/>
              </a:ext>
            </a:extLst>
          </p:cNvPr>
          <p:cNvCxnSpPr/>
          <p:nvPr/>
        </p:nvCxnSpPr>
        <p:spPr>
          <a:xfrm flipH="1" flipV="1">
            <a:off x="8560105" y="5701859"/>
            <a:ext cx="396000" cy="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6643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AE16D71-DA58-4457-9D89-AA941C4AE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4800" y="452604"/>
            <a:ext cx="10154288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 конфигурации OSPF – проверка (2)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8559FA2-F3C6-420E-B40A-262540E6B485}"/>
              </a:ext>
            </a:extLst>
          </p:cNvPr>
          <p:cNvSpPr txBox="1"/>
          <p:nvPr/>
        </p:nvSpPr>
        <p:spPr>
          <a:xfrm>
            <a:off x="2501316" y="1859349"/>
            <a:ext cx="6883984" cy="4368568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fontAlgn="auto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&lt;R1&gt;display ip routing-table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Route Flags: R - relay, D - download to fib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------------------------------------------------------------------------------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Routing tables: Public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Destinations : 10       Routes : 10       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Destination/Mask    Proto   Pre  Cost      Flags NextHop         Interface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1.1.1.1/32       Direct    0    0           D   127.0.0.1          LoopBack0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3.3.3.3/32       OSPF    10   2           D   10.1.12.2       GigabitEthernet 0/0/0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10.1.12.0/30     Direct    0    0           D   10.1.12.1       GigabitEthernet 0/0/0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&lt;R1&gt;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ping</a:t>
            </a:r>
            <a:r>
              <a:rPr lang="en-US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 1.1.1.1 3.3.3.3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PING 3.3.3.3: 56  data bytes, press CTRL_C to break</a:t>
            </a:r>
          </a:p>
          <a:p>
            <a:pPr font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Reply from 3.3.3.3: bytes = 56 Sequence = 1 ttl = 254 time = 50 ms</a:t>
            </a:r>
          </a:p>
          <a:p>
            <a:pPr fontAlgn="ctr"/>
            <a:r>
              <a: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sp>
        <p:nvSpPr>
          <p:cNvPr id="44" name="内容占位符 2">
            <a:extLst>
              <a:ext uri="{FF2B5EF4-FFF2-40B4-BE49-F238E27FC236}">
                <a16:creationId xmlns:a16="http://schemas.microsoft.com/office/drawing/2014/main" xmlns="" id="{4922D984-7CE6-4C2A-BA1C-306D1E206019}"/>
              </a:ext>
            </a:extLst>
          </p:cNvPr>
          <p:cNvSpPr txBox="1"/>
          <p:nvPr/>
        </p:nvSpPr>
        <p:spPr>
          <a:xfrm>
            <a:off x="555442" y="1293237"/>
            <a:ext cx="9135209" cy="459363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Проверьте таблицу маршрутизации на R1 и отправьте ping-запрос от 3.3.3.3 в 1.1.1.1.</a:t>
            </a:r>
          </a:p>
        </p:txBody>
      </p:sp>
      <p:sp>
        <p:nvSpPr>
          <p:cNvPr id="40" name="圆角矩形 19">
            <a:extLst>
              <a:ext uri="{FF2B5EF4-FFF2-40B4-BE49-F238E27FC236}">
                <a16:creationId xmlns:a16="http://schemas.microsoft.com/office/drawing/2014/main" xmlns="" id="{4A8E2AFC-16BE-4F19-B353-1B52E6CC8E8F}"/>
              </a:ext>
            </a:extLst>
          </p:cNvPr>
          <p:cNvSpPr/>
          <p:nvPr/>
        </p:nvSpPr>
        <p:spPr>
          <a:xfrm>
            <a:off x="357809" y="3461657"/>
            <a:ext cx="1702407" cy="1040454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 к 3.3.3.3/32, получен с помощью OSPF</a:t>
            </a:r>
          </a:p>
        </p:txBody>
      </p: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xmlns="" id="{52AE6C13-6B31-421F-9282-E5C475271E35}"/>
              </a:ext>
            </a:extLst>
          </p:cNvPr>
          <p:cNvCxnSpPr/>
          <p:nvPr/>
        </p:nvCxnSpPr>
        <p:spPr>
          <a:xfrm flipV="1">
            <a:off x="2049310" y="5106324"/>
            <a:ext cx="468000" cy="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19">
            <a:extLst>
              <a:ext uri="{FF2B5EF4-FFF2-40B4-BE49-F238E27FC236}">
                <a16:creationId xmlns:a16="http://schemas.microsoft.com/office/drawing/2014/main" xmlns="" id="{BAE588E3-23B8-4B79-9D31-B12FD88ADF24}"/>
              </a:ext>
            </a:extLst>
          </p:cNvPr>
          <p:cNvSpPr/>
          <p:nvPr/>
        </p:nvSpPr>
        <p:spPr>
          <a:xfrm>
            <a:off x="427383" y="4759143"/>
            <a:ext cx="1632833" cy="1240441"/>
          </a:xfrm>
          <a:prstGeom prst="roundRect">
            <a:avLst>
              <a:gd name="adj" fmla="val 7486"/>
            </a:avLst>
          </a:prstGeom>
          <a:solidFill>
            <a:srgbClr val="00B0F0">
              <a:alpha val="5000"/>
            </a:srgbClr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Установите IP-адрес источника на 1.1.1.1 и отправьте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ping-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запрос на 3.3.3.3.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xmlns="" id="{52AE6C13-6B31-421F-9282-E5C475271E35}"/>
              </a:ext>
            </a:extLst>
          </p:cNvPr>
          <p:cNvCxnSpPr/>
          <p:nvPr/>
        </p:nvCxnSpPr>
        <p:spPr>
          <a:xfrm flipV="1">
            <a:off x="2060216" y="4231131"/>
            <a:ext cx="468000" cy="1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537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(Несколько вариантов ответа) Какие из следующих статусов остаются постоянными в процессе установления отношений соседства и смежности OSPF,? ( )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Exstart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Two-way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Exchange</a:t>
            </a:r>
          </a:p>
          <a:p>
            <a:pPr lvl="1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Full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(Несколько вариантов ответа) В какой из следующих ситуаций будет запущено установление отношений смежности между маршрутизаторами? ( )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Два маршрутизатора на канале точка-точка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DR и BDR в широковещательной сети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DRother и DRother в сети NBMA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BDR и DRother в широковещательной сети</a:t>
            </a:r>
          </a:p>
        </p:txBody>
      </p:sp>
    </p:spTree>
    <p:extLst>
      <p:ext uri="{BB962C8B-B14F-4D97-AF65-F5344CB8AC3E}">
        <p14:creationId xmlns:p14="http://schemas.microsoft.com/office/powerpoint/2010/main" val="12736879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type="body" sz="quarter" idx="11"/>
          </p:nvPr>
        </p:nvSpPr>
        <p:spPr>
          <a:xfrm>
            <a:off x="451879" y="1136946"/>
            <a:ext cx="11306174" cy="46800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 маршрутизации OSPF широко используется в современных сетях. В этом разделе описываются основные понятия, сценарии применения и базовая конфигурация OSPF.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маршрутизатора, область, таблица соседей OSPF, таблица LSDB и таблица маршрутизации OSPF – это основные понятия OSPF. Установление отношений соседства и смежности OSPF позволяет лучше понять протокол маршрутизации по состоянию каналов.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OSPF есть и другие интересные особенности, например типы LSA, процесс расчета SPF и специальные типы областей OSPF. Для получения дополнительной информации по OSPF, продолжите обучение на курсах сертификации Huawei HCIP-Datacom.</a:t>
            </a:r>
          </a:p>
        </p:txBody>
      </p:sp>
    </p:spTree>
    <p:extLst>
      <p:ext uri="{BB962C8B-B14F-4D97-AF65-F5344CB8AC3E}">
        <p14:creationId xmlns:p14="http://schemas.microsoft.com/office/powerpoint/2010/main" val="616637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66659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2D8C5833-85B7-4A76-8918-5E7E0E73CC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Статические маршруты настраиваются и обслуживаются вручную, команды для настройки простые и понятные. Их можно использовать в небольших или стабильных сетях. Статические маршруты имеют следующие недостатки: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Сложно конфигурировать в крупных сетях: по мере увеличения числа устройств резко возрастает нагрузка по настройке маршрутов.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Не могут гибко подстраиваться к изменениям сети: если меняется топология сети, обновление маршрутов не происходит автоматически, и статические маршруты потребуется изменять вручную.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Почему используется протокол динамической маршрутизации?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00371" y="5950947"/>
            <a:ext cx="4879649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Статический маршрут R1-R3-R2, настроенный вручную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CDD457F6-914B-4161-98A4-91C721272A15}"/>
              </a:ext>
            </a:extLst>
          </p:cNvPr>
          <p:cNvSpPr txBox="1"/>
          <p:nvPr/>
        </p:nvSpPr>
        <p:spPr>
          <a:xfrm>
            <a:off x="1941341" y="5950947"/>
            <a:ext cx="253011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Статический маршрут R1-R2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060203" y="3909475"/>
            <a:ext cx="7493224" cy="1952801"/>
            <a:chOff x="2060202" y="3281798"/>
            <a:chExt cx="8009303" cy="2600985"/>
          </a:xfrm>
        </p:grpSpPr>
        <p:pic>
          <p:nvPicPr>
            <p:cNvPr id="5" name="图片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0202" y="3732034"/>
              <a:ext cx="540000" cy="442800"/>
            </a:xfrm>
            <a:prstGeom prst="rect">
              <a:avLst/>
            </a:prstGeom>
          </p:spPr>
        </p:pic>
        <p:pic>
          <p:nvPicPr>
            <p:cNvPr id="6" name="图片 5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3256" y="3732034"/>
              <a:ext cx="540000" cy="442800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1729" y="5357692"/>
              <a:ext cx="540000" cy="442800"/>
            </a:xfrm>
            <a:prstGeom prst="rect">
              <a:avLst/>
            </a:prstGeom>
          </p:spPr>
        </p:pic>
        <p:cxnSp>
          <p:nvCxnSpPr>
            <p:cNvPr id="8" name="直接连接符 7"/>
            <p:cNvCxnSpPr>
              <a:stCxn id="5" idx="3"/>
              <a:endCxn id="6" idx="1"/>
            </p:cNvCxnSpPr>
            <p:nvPr/>
          </p:nvCxnSpPr>
          <p:spPr>
            <a:xfrm>
              <a:off x="2600202" y="3953434"/>
              <a:ext cx="1683054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6" idx="2"/>
              <a:endCxn id="7" idx="0"/>
            </p:cNvCxnSpPr>
            <p:nvPr/>
          </p:nvCxnSpPr>
          <p:spPr>
            <a:xfrm flipH="1">
              <a:off x="3441729" y="4174834"/>
              <a:ext cx="1111527" cy="118285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2083645" y="3301190"/>
              <a:ext cx="594816" cy="40849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361517" y="3281798"/>
              <a:ext cx="707818" cy="49192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7330374" y="4541492"/>
              <a:ext cx="555761" cy="57097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 bwMode="auto">
            <a:xfrm>
              <a:off x="2817819" y="3709680"/>
              <a:ext cx="1179673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5" idx="2"/>
              <a:endCxn id="7" idx="0"/>
            </p:cNvCxnSpPr>
            <p:nvPr/>
          </p:nvCxnSpPr>
          <p:spPr>
            <a:xfrm>
              <a:off x="2330202" y="4174834"/>
              <a:ext cx="1111527" cy="118285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3AFAAE54-F89E-480F-B3A2-E96CD0DF6628}"/>
                </a:ext>
              </a:extLst>
            </p:cNvPr>
            <p:cNvSpPr txBox="1"/>
            <p:nvPr/>
          </p:nvSpPr>
          <p:spPr>
            <a:xfrm>
              <a:off x="3711729" y="5390860"/>
              <a:ext cx="707818" cy="49192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R3</a:t>
              </a:r>
            </a:p>
          </p:txBody>
        </p:sp>
        <p:pic>
          <p:nvPicPr>
            <p:cNvPr id="82" name="图片 81">
              <a:extLst>
                <a:ext uri="{FF2B5EF4-FFF2-40B4-BE49-F238E27FC236}">
                  <a16:creationId xmlns:a16="http://schemas.microsoft.com/office/drawing/2014/main" xmlns="" id="{8A3B8CE9-1414-484A-8B58-279716FBE7C2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372" y="3732034"/>
              <a:ext cx="540000" cy="442800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FF7FD025-4A53-4731-87A1-0D5FB85B3925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3426" y="3732034"/>
              <a:ext cx="540000" cy="442800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xmlns="" id="{7F308DA2-B460-4CED-9182-FA15D4C10F8B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1899" y="5357692"/>
              <a:ext cx="540000" cy="442800"/>
            </a:xfrm>
            <a:prstGeom prst="rect">
              <a:avLst/>
            </a:prstGeom>
          </p:spPr>
        </p:pic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DD74BEEE-F89E-4323-BFF7-A691F887AF05}"/>
                </a:ext>
              </a:extLst>
            </p:cNvPr>
            <p:cNvCxnSpPr>
              <a:stCxn id="82" idx="3"/>
              <a:endCxn id="83" idx="1"/>
            </p:cNvCxnSpPr>
            <p:nvPr/>
          </p:nvCxnSpPr>
          <p:spPr>
            <a:xfrm>
              <a:off x="7600372" y="3953434"/>
              <a:ext cx="1683054" cy="0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103B531C-4AA6-4DAE-9EC7-291DC304F9B0}"/>
                </a:ext>
              </a:extLst>
            </p:cNvPr>
            <p:cNvCxnSpPr>
              <a:stCxn id="83" idx="2"/>
              <a:endCxn id="84" idx="0"/>
            </p:cNvCxnSpPr>
            <p:nvPr/>
          </p:nvCxnSpPr>
          <p:spPr>
            <a:xfrm flipH="1">
              <a:off x="8441899" y="4174834"/>
              <a:ext cx="1111527" cy="118285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729B2369-3EF5-44FC-8AB4-A7B1634B997A}"/>
                </a:ext>
              </a:extLst>
            </p:cNvPr>
            <p:cNvSpPr txBox="1"/>
            <p:nvPr/>
          </p:nvSpPr>
          <p:spPr>
            <a:xfrm>
              <a:off x="7083815" y="3301190"/>
              <a:ext cx="594816" cy="4725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R1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0DE9B6DE-6930-4DB5-801E-74861193EB1D}"/>
                </a:ext>
              </a:extLst>
            </p:cNvPr>
            <p:cNvSpPr txBox="1"/>
            <p:nvPr/>
          </p:nvSpPr>
          <p:spPr>
            <a:xfrm>
              <a:off x="9361687" y="3281798"/>
              <a:ext cx="707818" cy="49192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R2</a:t>
              </a:r>
            </a:p>
          </p:txBody>
        </p:sp>
        <p:cxnSp>
          <p:nvCxnSpPr>
            <p:cNvPr id="89" name="直接箭头连接符 88">
              <a:extLst>
                <a:ext uri="{FF2B5EF4-FFF2-40B4-BE49-F238E27FC236}">
                  <a16:creationId xmlns:a16="http://schemas.microsoft.com/office/drawing/2014/main" xmlns="" id="{3050DA26-5C76-4801-8A47-63CA5D953152}"/>
                </a:ext>
              </a:extLst>
            </p:cNvPr>
            <p:cNvCxnSpPr/>
            <p:nvPr/>
          </p:nvCxnSpPr>
          <p:spPr>
            <a:xfrm flipV="1">
              <a:off x="8997662" y="4541492"/>
              <a:ext cx="555764" cy="570970"/>
            </a:xfrm>
            <a:prstGeom prst="straightConnector1">
              <a:avLst/>
            </a:prstGeom>
            <a:ln w="25400">
              <a:solidFill>
                <a:srgbClr val="EC706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xmlns="" id="{C6962138-1A1E-4B8C-B8CB-9452CC0ECADF}"/>
                </a:ext>
              </a:extLst>
            </p:cNvPr>
            <p:cNvCxnSpPr>
              <a:stCxn id="82" idx="2"/>
              <a:endCxn id="84" idx="0"/>
            </p:cNvCxnSpPr>
            <p:nvPr/>
          </p:nvCxnSpPr>
          <p:spPr>
            <a:xfrm>
              <a:off x="7330372" y="4174834"/>
              <a:ext cx="1111527" cy="1182858"/>
            </a:xfrm>
            <a:prstGeom prst="line">
              <a:avLst/>
            </a:prstGeom>
            <a:ln w="1905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A132475E-3763-4976-BEDC-B419C7E5D42C}"/>
                </a:ext>
              </a:extLst>
            </p:cNvPr>
            <p:cNvSpPr txBox="1"/>
            <p:nvPr/>
          </p:nvSpPr>
          <p:spPr>
            <a:xfrm>
              <a:off x="8711899" y="5390860"/>
              <a:ext cx="707818" cy="49192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R3</a:t>
              </a:r>
            </a:p>
          </p:txBody>
        </p:sp>
        <p:grpSp>
          <p:nvGrpSpPr>
            <p:cNvPr id="96" name="组合 28">
              <a:extLst>
                <a:ext uri="{FF2B5EF4-FFF2-40B4-BE49-F238E27FC236}">
                  <a16:creationId xmlns:a16="http://schemas.microsoft.com/office/drawing/2014/main" xmlns="" id="{6A81AFFA-5099-4901-853B-F5BEBE79626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851403" y="3808949"/>
              <a:ext cx="288969" cy="288969"/>
              <a:chOff x="5076056" y="3356992"/>
              <a:chExt cx="436268" cy="436268"/>
            </a:xfrm>
          </p:grpSpPr>
          <p:sp>
            <p:nvSpPr>
              <p:cNvPr id="97" name="椭圆 27">
                <a:extLst>
                  <a:ext uri="{FF2B5EF4-FFF2-40B4-BE49-F238E27FC236}">
                    <a16:creationId xmlns:a16="http://schemas.microsoft.com/office/drawing/2014/main" xmlns="" id="{05FF7B1E-D1AA-41AA-8DD7-28FD2F84D11E}"/>
                  </a:ext>
                </a:extLst>
              </p:cNvPr>
              <p:cNvSpPr/>
              <p:nvPr/>
            </p:nvSpPr>
            <p:spPr bwMode="auto">
              <a:xfrm>
                <a:off x="5076056" y="3356992"/>
                <a:ext cx="432048" cy="432048"/>
              </a:xfrm>
              <a:prstGeom prst="ellipse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784225" rtl="0" eaLnBrk="0" fontAlgn="ctr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ru-RU" altLang="zh-CN" sz="2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endParaRPr>
              </a:p>
            </p:txBody>
          </p:sp>
          <p:sp>
            <p:nvSpPr>
              <p:cNvPr id="98" name="禁止符 23">
                <a:extLst>
                  <a:ext uri="{FF2B5EF4-FFF2-40B4-BE49-F238E27FC236}">
                    <a16:creationId xmlns:a16="http://schemas.microsoft.com/office/drawing/2014/main" xmlns="" id="{788D8D3F-7331-4E1F-985E-0EA7308CBD2D}"/>
                  </a:ext>
                </a:extLst>
              </p:cNvPr>
              <p:cNvSpPr/>
              <p:nvPr/>
            </p:nvSpPr>
            <p:spPr>
              <a:xfrm>
                <a:off x="5076056" y="3356992"/>
                <a:ext cx="436268" cy="436268"/>
              </a:xfrm>
              <a:prstGeom prst="noSmoking">
                <a:avLst>
                  <a:gd name="adj" fmla="val 15475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ctr"/>
                <a:endParaRPr lang="ru-RU" altLang="zh-CN" dirty="0">
                  <a:solidFill>
                    <a:schemeClr val="accent2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endParaRPr>
              </a:p>
            </p:txBody>
          </p:sp>
        </p:grp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xmlns="" id="{CA3C757E-BF95-496E-A82C-59B69A794E9E}"/>
                </a:ext>
              </a:extLst>
            </p:cNvPr>
            <p:cNvSpPr txBox="1"/>
            <p:nvPr/>
          </p:nvSpPr>
          <p:spPr>
            <a:xfrm>
              <a:off x="5052076" y="3732034"/>
              <a:ext cx="1984991" cy="27844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Неисправность канала</a:t>
              </a:r>
            </a:p>
          </p:txBody>
        </p:sp>
        <p:sp>
          <p:nvSpPr>
            <p:cNvPr id="32" name="Right Arrow 157"/>
            <p:cNvSpPr/>
            <p:nvPr/>
          </p:nvSpPr>
          <p:spPr>
            <a:xfrm>
              <a:off x="5618142" y="4541492"/>
              <a:ext cx="647343" cy="356242"/>
            </a:xfrm>
            <a:prstGeom prst="rightArrow">
              <a:avLst>
                <a:gd name="adj1" fmla="val 40000"/>
                <a:gd name="adj2" fmla="val 50000"/>
              </a:avLst>
            </a:prstGeom>
            <a:gradFill flip="none" rotWithShape="1">
              <a:gsLst>
                <a:gs pos="15000">
                  <a:schemeClr val="accent1">
                    <a:lumMod val="5000"/>
                    <a:lumOff val="95000"/>
                    <a:alpha val="0"/>
                  </a:schemeClr>
                </a:gs>
                <a:gs pos="81000">
                  <a:srgbClr val="99DFF9"/>
                </a:gs>
              </a:gsLst>
              <a:lin ang="0" scaled="1"/>
            </a:gradFill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00B0F0"/>
                  </a:gs>
                </a:gsLst>
                <a:lin ang="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ru-RU" altLang="zh-CN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31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Классификация протоколов динамической маршрутизации</a:t>
            </a:r>
          </a:p>
        </p:txBody>
      </p:sp>
      <p:sp>
        <p:nvSpPr>
          <p:cNvPr id="55" name="圆角矩形 54"/>
          <p:cNvSpPr/>
          <p:nvPr/>
        </p:nvSpPr>
        <p:spPr>
          <a:xfrm>
            <a:off x="1229193" y="1723869"/>
            <a:ext cx="4077325" cy="1753849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Протоколы внутренних шлюзов (IGP)</a:t>
            </a:r>
          </a:p>
        </p:txBody>
      </p:sp>
      <p:sp>
        <p:nvSpPr>
          <p:cNvPr id="56" name="Rounded Rectangle 2"/>
          <p:cNvSpPr/>
          <p:nvPr/>
        </p:nvSpPr>
        <p:spPr>
          <a:xfrm rot="10800000" flipV="1">
            <a:off x="1381602" y="2600793"/>
            <a:ext cx="835161" cy="494675"/>
          </a:xfrm>
          <a:prstGeom prst="roundRect">
            <a:avLst>
              <a:gd name="adj" fmla="val 10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1601" y="2663465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RIP</a:t>
            </a:r>
          </a:p>
        </p:txBody>
      </p:sp>
      <p:sp>
        <p:nvSpPr>
          <p:cNvPr id="63" name="Rounded Rectangle 2"/>
          <p:cNvSpPr/>
          <p:nvPr/>
        </p:nvSpPr>
        <p:spPr>
          <a:xfrm rot="10800000" flipV="1">
            <a:off x="2786744" y="2600793"/>
            <a:ext cx="835161" cy="494675"/>
          </a:xfrm>
          <a:prstGeom prst="roundRect">
            <a:avLst>
              <a:gd name="adj" fmla="val 10000"/>
            </a:avLst>
          </a:prstGeom>
          <a:solidFill>
            <a:srgbClr val="00B0F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algn="ctr" defTabSz="914400" fontAlgn="ctr"/>
            <a:endParaRPr lang="ru-RU" altLang="zh-CN" kern="0" dirty="0">
              <a:solidFill>
                <a:prstClr val="white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786743" y="2663465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OSPF</a:t>
            </a:r>
          </a:p>
        </p:txBody>
      </p:sp>
      <p:sp>
        <p:nvSpPr>
          <p:cNvPr id="66" name="Rounded Rectangle 2"/>
          <p:cNvSpPr/>
          <p:nvPr/>
        </p:nvSpPr>
        <p:spPr>
          <a:xfrm rot="10800000" flipV="1">
            <a:off x="4191888" y="2600793"/>
            <a:ext cx="835161" cy="494675"/>
          </a:xfrm>
          <a:prstGeom prst="roundRect">
            <a:avLst>
              <a:gd name="adj" fmla="val 10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191887" y="2663465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IS-IS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06518" y="1233488"/>
            <a:ext cx="1903751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AS</a:t>
            </a:r>
          </a:p>
        </p:txBody>
      </p:sp>
      <p:sp>
        <p:nvSpPr>
          <p:cNvPr id="71" name="圆角矩形 70"/>
          <p:cNvSpPr/>
          <p:nvPr/>
        </p:nvSpPr>
        <p:spPr>
          <a:xfrm>
            <a:off x="6927954" y="1723869"/>
            <a:ext cx="4077325" cy="1753849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 font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Протоколы внешних шлюзов (EGP)</a:t>
            </a:r>
          </a:p>
        </p:txBody>
      </p:sp>
      <p:sp>
        <p:nvSpPr>
          <p:cNvPr id="72" name="Rounded Rectangle 2"/>
          <p:cNvSpPr/>
          <p:nvPr/>
        </p:nvSpPr>
        <p:spPr>
          <a:xfrm rot="10800000" flipV="1">
            <a:off x="8049717" y="2600793"/>
            <a:ext cx="1738860" cy="494676"/>
          </a:xfrm>
          <a:prstGeom prst="roundRect">
            <a:avLst>
              <a:gd name="adj" fmla="val 10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534408" y="2663464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BGP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4478000" y="3536873"/>
            <a:ext cx="3160262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принципам работы и алгоритмам</a:t>
            </a:r>
          </a:p>
        </p:txBody>
      </p:sp>
      <p:sp>
        <p:nvSpPr>
          <p:cNvPr id="82" name="圆角矩形 81"/>
          <p:cNvSpPr/>
          <p:nvPr/>
        </p:nvSpPr>
        <p:spPr>
          <a:xfrm>
            <a:off x="1229193" y="4150387"/>
            <a:ext cx="4077325" cy="1753849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 font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Протоколы дистанционно-векторной маршрутизации (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Distance-Vector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)</a:t>
            </a:r>
          </a:p>
        </p:txBody>
      </p:sp>
      <p:sp>
        <p:nvSpPr>
          <p:cNvPr id="89" name="圆角矩形 88"/>
          <p:cNvSpPr/>
          <p:nvPr/>
        </p:nvSpPr>
        <p:spPr>
          <a:xfrm>
            <a:off x="6927954" y="4150387"/>
            <a:ext cx="4077325" cy="1753849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noAutofit/>
          </a:bodyPr>
          <a:lstStyle/>
          <a:p>
            <a:pPr algn="ctr" font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Протоколы маршрутизации по состоянию канала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(Link-State)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93" name="Rounded Rectangle 2"/>
          <p:cNvSpPr/>
          <p:nvPr/>
        </p:nvSpPr>
        <p:spPr>
          <a:xfrm rot="10800000" flipV="1">
            <a:off x="7851632" y="5027311"/>
            <a:ext cx="835161" cy="494675"/>
          </a:xfrm>
          <a:prstGeom prst="roundRect">
            <a:avLst>
              <a:gd name="adj" fmla="val 10000"/>
            </a:avLst>
          </a:prstGeom>
          <a:solidFill>
            <a:srgbClr val="00B0F0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zh-CN" sz="1800" b="0" i="0" u="none" strike="noStrike" kern="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851631" y="5089983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OSPF</a:t>
            </a:r>
          </a:p>
        </p:txBody>
      </p:sp>
      <p:sp>
        <p:nvSpPr>
          <p:cNvPr id="95" name="Rounded Rectangle 2"/>
          <p:cNvSpPr/>
          <p:nvPr/>
        </p:nvSpPr>
        <p:spPr>
          <a:xfrm rot="10800000" flipV="1">
            <a:off x="9256776" y="5027311"/>
            <a:ext cx="835161" cy="494675"/>
          </a:xfrm>
          <a:prstGeom prst="roundRect">
            <a:avLst>
              <a:gd name="adj" fmla="val 10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9256775" y="5089983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IS-IS</a:t>
            </a:r>
          </a:p>
        </p:txBody>
      </p:sp>
      <p:sp>
        <p:nvSpPr>
          <p:cNvPr id="97" name="Rounded Rectangle 2"/>
          <p:cNvSpPr/>
          <p:nvPr/>
        </p:nvSpPr>
        <p:spPr>
          <a:xfrm rot="10800000" flipV="1">
            <a:off x="2696148" y="5052318"/>
            <a:ext cx="1098629" cy="494676"/>
          </a:xfrm>
          <a:prstGeom prst="roundRect">
            <a:avLst>
              <a:gd name="adj" fmla="val 10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2827025" y="5114989"/>
            <a:ext cx="835162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RIP</a:t>
            </a:r>
          </a:p>
        </p:txBody>
      </p:sp>
    </p:spTree>
    <p:extLst>
      <p:ext uri="{BB962C8B-B14F-4D97-AF65-F5344CB8AC3E}">
        <p14:creationId xmlns:p14="http://schemas.microsoft.com/office/powerpoint/2010/main" val="28079298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160000"/>
              </a:lnSpc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Маршрутизатор, работающий по протоколу дистанционно-векторной маршрутизации, периодически выполняет лавинную передачу маршрутов. Благодаря обмену маршрутами маршрутизаторы узнают маршруты соседних маршрутизаторов и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помещают</a:t>
            </a:r>
            <a:r>
              <a:rPr lang="ru-RU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маршруты в свою таблицу маршрутизации.</a:t>
            </a:r>
          </a:p>
          <a:p>
            <a:pPr>
              <a:lnSpc>
                <a:spcPct val="160000"/>
              </a:lnSpc>
            </a:pP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Каждому маршрутизатору известно </a:t>
            </a:r>
            <a:r>
              <a:rPr lang="ru-RU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только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где находится сеть</a:t>
            </a:r>
            <a:r>
              <a:rPr lang="ru-RU" altLang="zh-CN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назначения и расстояние до нее, но не известна вся топология сети. Это суть работы дистанционно-векторного алгоритма.</a:t>
            </a:r>
          </a:p>
          <a:p>
            <a:endParaRPr lang="ru-RU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Протокол дистанционно-векторной маршрутизации</a:t>
            </a:r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xmlns="" id="{A7AE1853-070E-434D-99F3-3705918D933B}"/>
              </a:ext>
            </a:extLst>
          </p:cNvPr>
          <p:cNvCxnSpPr/>
          <p:nvPr/>
        </p:nvCxnSpPr>
        <p:spPr>
          <a:xfrm>
            <a:off x="2094561" y="3829000"/>
            <a:ext cx="1753671" cy="0"/>
          </a:xfrm>
          <a:prstGeom prst="straightConnector1">
            <a:avLst/>
          </a:prstGeom>
          <a:ln w="38100">
            <a:solidFill>
              <a:srgbClr val="EC706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284" y="4512507"/>
            <a:ext cx="540000" cy="4428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094" y="4512507"/>
            <a:ext cx="540000" cy="44280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4904" y="4512507"/>
            <a:ext cx="540000" cy="442800"/>
          </a:xfrm>
          <a:prstGeom prst="rect">
            <a:avLst/>
          </a:prstGeom>
        </p:spPr>
      </p:pic>
      <p:cxnSp>
        <p:nvCxnSpPr>
          <p:cNvPr id="7" name="直接连接符 6"/>
          <p:cNvCxnSpPr>
            <a:stCxn id="5" idx="1"/>
            <a:endCxn id="3" idx="3"/>
          </p:cNvCxnSpPr>
          <p:nvPr/>
        </p:nvCxnSpPr>
        <p:spPr>
          <a:xfrm flipH="1">
            <a:off x="3223284" y="4733907"/>
            <a:ext cx="24408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6" idx="1"/>
            <a:endCxn id="5" idx="3"/>
          </p:cNvCxnSpPr>
          <p:nvPr/>
        </p:nvCxnSpPr>
        <p:spPr>
          <a:xfrm flipH="1">
            <a:off x="6204094" y="4733907"/>
            <a:ext cx="244081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3" idx="1"/>
          </p:cNvCxnSpPr>
          <p:nvPr/>
        </p:nvCxnSpPr>
        <p:spPr>
          <a:xfrm>
            <a:off x="1846572" y="4733907"/>
            <a:ext cx="836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6" idx="3"/>
          </p:cNvCxnSpPr>
          <p:nvPr/>
        </p:nvCxnSpPr>
        <p:spPr>
          <a:xfrm>
            <a:off x="9184904" y="4733907"/>
            <a:ext cx="83671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737122" y="499638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686617" y="499638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723794" y="4996380"/>
            <a:ext cx="54000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R3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418375" y="3401989"/>
            <a:ext cx="1116679" cy="854022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</a:t>
            </a:r>
            <a:r>
              <a:rPr lang="ru-RU" sz="1600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маршру-тизации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xmlns="" id="{08FBEDEF-BDA6-4C6D-BDB8-7B7B048D3ACC}"/>
              </a:ext>
            </a:extLst>
          </p:cNvPr>
          <p:cNvCxnSpPr/>
          <p:nvPr/>
        </p:nvCxnSpPr>
        <p:spPr>
          <a:xfrm>
            <a:off x="5070971" y="3829000"/>
            <a:ext cx="1753671" cy="0"/>
          </a:xfrm>
          <a:prstGeom prst="straightConnector1">
            <a:avLst/>
          </a:prstGeom>
          <a:ln w="38100">
            <a:solidFill>
              <a:srgbClr val="EC706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圆角矩形 20">
            <a:extLst>
              <a:ext uri="{FF2B5EF4-FFF2-40B4-BE49-F238E27FC236}">
                <a16:creationId xmlns:a16="http://schemas.microsoft.com/office/drawing/2014/main" xmlns="" id="{4C713443-3C5C-4967-9CA4-5565A8A4B995}"/>
              </a:ext>
            </a:extLst>
          </p:cNvPr>
          <p:cNvSpPr/>
          <p:nvPr/>
        </p:nvSpPr>
        <p:spPr>
          <a:xfrm>
            <a:off x="5394785" y="3401989"/>
            <a:ext cx="1116679" cy="854022"/>
          </a:xfrm>
          <a:prstGeom prst="roundRect">
            <a:avLst>
              <a:gd name="adj" fmla="val 15000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</a:t>
            </a:r>
            <a:r>
              <a:rPr lang="ru-RU" sz="16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маршру-тизации</a:t>
            </a:r>
            <a:endParaRPr lang="ru-RU" sz="16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xmlns="" id="{03DBC90A-1B85-4251-8F76-A1F7F8E77104}"/>
              </a:ext>
            </a:extLst>
          </p:cNvPr>
          <p:cNvCxnSpPr/>
          <p:nvPr/>
        </p:nvCxnSpPr>
        <p:spPr>
          <a:xfrm>
            <a:off x="8047381" y="3829000"/>
            <a:ext cx="1753671" cy="0"/>
          </a:xfrm>
          <a:prstGeom prst="straightConnector1">
            <a:avLst/>
          </a:prstGeom>
          <a:ln w="38100">
            <a:solidFill>
              <a:srgbClr val="EC706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圆角矩形 20">
            <a:extLst>
              <a:ext uri="{FF2B5EF4-FFF2-40B4-BE49-F238E27FC236}">
                <a16:creationId xmlns:a16="http://schemas.microsoft.com/office/drawing/2014/main" xmlns="" id="{657F4009-4EDE-4DD5-9899-33AF719B11F4}"/>
              </a:ext>
            </a:extLst>
          </p:cNvPr>
          <p:cNvSpPr/>
          <p:nvPr/>
        </p:nvSpPr>
        <p:spPr>
          <a:xfrm>
            <a:off x="8371195" y="3401989"/>
            <a:ext cx="1116679" cy="854022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Таблица </a:t>
            </a:r>
            <a:r>
              <a:rPr lang="ru-RU" sz="1600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маршру-тизации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5" name="对话气泡: 矩形 34">
            <a:extLst>
              <a:ext uri="{FF2B5EF4-FFF2-40B4-BE49-F238E27FC236}">
                <a16:creationId xmlns:a16="http://schemas.microsoft.com/office/drawing/2014/main" xmlns="" id="{0AAA5924-3E22-4214-ABC2-1CBB54F95A21}"/>
              </a:ext>
            </a:extLst>
          </p:cNvPr>
          <p:cNvSpPr/>
          <p:nvPr/>
        </p:nvSpPr>
        <p:spPr>
          <a:xfrm>
            <a:off x="1846572" y="5442411"/>
            <a:ext cx="3649255" cy="486936"/>
          </a:xfrm>
          <a:prstGeom prst="wedgeRectCallout">
            <a:avLst>
              <a:gd name="adj1" fmla="val -15390"/>
              <a:gd name="adj2" fmla="val -76392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08D5DAD-7558-40AA-BA51-5E307B4C434F}"/>
              </a:ext>
            </a:extLst>
          </p:cNvPr>
          <p:cNvSpPr txBox="1"/>
          <p:nvPr/>
        </p:nvSpPr>
        <p:spPr>
          <a:xfrm>
            <a:off x="1859098" y="5521659"/>
            <a:ext cx="363672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Сеть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3.3.3.3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через R2!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63D2E547-F960-44E8-AB7F-3145BE17B588}"/>
              </a:ext>
            </a:extLst>
          </p:cNvPr>
          <p:cNvCxnSpPr/>
          <p:nvPr/>
        </p:nvCxnSpPr>
        <p:spPr>
          <a:xfrm flipH="1" flipV="1">
            <a:off x="10021616" y="4623207"/>
            <a:ext cx="0" cy="2214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9A387DC-61F7-45B9-B2EE-3316A1EFE80E}"/>
              </a:ext>
            </a:extLst>
          </p:cNvPr>
          <p:cNvSpPr txBox="1"/>
          <p:nvPr/>
        </p:nvSpPr>
        <p:spPr>
          <a:xfrm>
            <a:off x="10105305" y="4552104"/>
            <a:ext cx="980409" cy="2925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dirty="0">
                <a:solidFill>
                  <a:srgbClr val="EC706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3.3.3.3</a:t>
            </a:r>
          </a:p>
        </p:txBody>
      </p:sp>
    </p:spTree>
    <p:extLst>
      <p:ext uri="{BB962C8B-B14F-4D97-AF65-F5344CB8AC3E}">
        <p14:creationId xmlns:p14="http://schemas.microsoft.com/office/powerpoint/2010/main" val="1563006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В отличие от протокола дистанционно-векторной маршрутизации, протокол маршрутизации по</a:t>
            </a: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состоянию канала анонсирует информацию о состоянии канала, а не маршруты в таблице маршрутизации. Маршрутизаторы, на которых работает протокол маршрутизации по состоянию канала, устанавливают соседские отношения, а затем обмениваются объявлениями о состоянии каналов (</a:t>
            </a:r>
            <a:r>
              <a:rPr lang="en-US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Link State Advertisement, </a:t>
            </a:r>
            <a:r>
              <a:rPr lang="ru-RU" altLang="zh-CN" sz="1900" dirty="0">
                <a:latin typeface="Arial" panose="020B0604020202020204" pitchFamily="34" charset="0"/>
                <a:cs typeface="Arial" panose="020B0604020202020204" pitchFamily="34" charset="0"/>
              </a:rPr>
              <a:t>LSA).</a:t>
            </a:r>
          </a:p>
          <a:p>
            <a:endParaRPr lang="ru-RU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A7517-4E72-40D7-9DB3-CBA4D0A28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 маршрутизации по состоянию канала – лавинная передача LSA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4DC02F4F-1800-4EE0-83B7-7649D5BCD809}"/>
              </a:ext>
            </a:extLst>
          </p:cNvPr>
          <p:cNvSpPr txBox="1"/>
          <p:nvPr/>
        </p:nvSpPr>
        <p:spPr>
          <a:xfrm>
            <a:off x="578037" y="2089550"/>
            <a:ext cx="11216498" cy="14219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对话气泡: 矩形 68">
            <a:extLst>
              <a:ext uri="{FF2B5EF4-FFF2-40B4-BE49-F238E27FC236}">
                <a16:creationId xmlns:a16="http://schemas.microsoft.com/office/drawing/2014/main" xmlns="" id="{E6D89D4F-E061-4811-B142-74FB634BB4CF}"/>
              </a:ext>
            </a:extLst>
          </p:cNvPr>
          <p:cNvSpPr/>
          <p:nvPr/>
        </p:nvSpPr>
        <p:spPr>
          <a:xfrm>
            <a:off x="7758412" y="3621535"/>
            <a:ext cx="3619079" cy="2338675"/>
          </a:xfrm>
          <a:prstGeom prst="wedgeRectCallout">
            <a:avLst>
              <a:gd name="adj1" fmla="val -57257"/>
              <a:gd name="adj2" fmla="val 13657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7E27F8A-9991-4A7E-A58D-E4611DE92F43}"/>
              </a:ext>
            </a:extLst>
          </p:cNvPr>
          <p:cNvSpPr txBox="1"/>
          <p:nvPr/>
        </p:nvSpPr>
        <p:spPr>
          <a:xfrm>
            <a:off x="7821384" y="3690783"/>
            <a:ext cx="3605016" cy="18226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Вместо маршрутов анонсируются LSA.</a:t>
            </a:r>
          </a:p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LSA описывает информацию о статусе интерфейса маршрутизатора, например стоимость интерфейса и имя подключенного интерфейса.</a:t>
            </a: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D161AA73-CEEA-4ED3-88DF-710031F8854E}"/>
              </a:ext>
            </a:extLst>
          </p:cNvPr>
          <p:cNvGrpSpPr/>
          <p:nvPr/>
        </p:nvGrpSpPr>
        <p:grpSpPr>
          <a:xfrm>
            <a:off x="870454" y="3571797"/>
            <a:ext cx="6690688" cy="3105869"/>
            <a:chOff x="2686304" y="3319898"/>
            <a:chExt cx="6690688" cy="3105869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6839DD47-9E0F-457C-9D58-D07EF4A541BE}"/>
                </a:ext>
              </a:extLst>
            </p:cNvPr>
            <p:cNvGrpSpPr/>
            <p:nvPr/>
          </p:nvGrpSpPr>
          <p:grpSpPr>
            <a:xfrm>
              <a:off x="5728202" y="3319898"/>
              <a:ext cx="595902" cy="3105869"/>
              <a:chOff x="5642527" y="3219690"/>
              <a:chExt cx="595902" cy="3105869"/>
            </a:xfrm>
          </p:grpSpPr>
          <p:pic>
            <p:nvPicPr>
              <p:cNvPr id="93" name="图片 92">
                <a:extLst>
                  <a:ext uri="{FF2B5EF4-FFF2-40B4-BE49-F238E27FC236}">
                    <a16:creationId xmlns:a16="http://schemas.microsoft.com/office/drawing/2014/main" xmlns="" id="{393C3298-745D-43C4-8F66-390454BDD4CC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2527" y="3219690"/>
                <a:ext cx="540000" cy="442800"/>
              </a:xfrm>
              <a:prstGeom prst="rect">
                <a:avLst/>
              </a:prstGeom>
            </p:spPr>
          </p:pic>
          <p:sp>
            <p:nvSpPr>
              <p:cNvPr id="94" name="文本框 93">
                <a:extLst>
                  <a:ext uri="{FF2B5EF4-FFF2-40B4-BE49-F238E27FC236}">
                    <a16:creationId xmlns:a16="http://schemas.microsoft.com/office/drawing/2014/main" xmlns="" id="{9FD6395D-A7AA-47FD-B827-2A63AA59C56E}"/>
                  </a:ext>
                </a:extLst>
              </p:cNvPr>
              <p:cNvSpPr txBox="1"/>
              <p:nvPr/>
            </p:nvSpPr>
            <p:spPr>
              <a:xfrm>
                <a:off x="5698429" y="3680732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R2</a:t>
                </a:r>
              </a:p>
            </p:txBody>
          </p:sp>
          <p:pic>
            <p:nvPicPr>
              <p:cNvPr id="95" name="图片 94">
                <a:extLst>
                  <a:ext uri="{FF2B5EF4-FFF2-40B4-BE49-F238E27FC236}">
                    <a16:creationId xmlns:a16="http://schemas.microsoft.com/office/drawing/2014/main" xmlns="" id="{D7AB5AB4-B857-4F52-9069-2EA2F18039BC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2527" y="5576744"/>
                <a:ext cx="540000" cy="442800"/>
              </a:xfrm>
              <a:prstGeom prst="rect">
                <a:avLst/>
              </a:prstGeom>
            </p:spPr>
          </p:pic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xmlns="" id="{A0840F79-9DA3-4746-878B-853536465C1C}"/>
                  </a:ext>
                </a:extLst>
              </p:cNvPr>
              <p:cNvSpPr txBox="1"/>
              <p:nvPr/>
            </p:nvSpPr>
            <p:spPr>
              <a:xfrm>
                <a:off x="5695409" y="5987005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R4</a:t>
                </a: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D57BCD81-D027-4CBB-8CCD-EE067EC4CA07}"/>
                </a:ext>
              </a:extLst>
            </p:cNvPr>
            <p:cNvGrpSpPr/>
            <p:nvPr/>
          </p:nvGrpSpPr>
          <p:grpSpPr>
            <a:xfrm>
              <a:off x="2686304" y="3369637"/>
              <a:ext cx="6690688" cy="2675308"/>
              <a:chOff x="2686304" y="3369637"/>
              <a:chExt cx="6690688" cy="2675308"/>
            </a:xfrm>
          </p:grpSpPr>
          <p:cxnSp>
            <p:nvCxnSpPr>
              <p:cNvPr id="73" name="直接箭头连接符 72">
                <a:extLst>
                  <a:ext uri="{FF2B5EF4-FFF2-40B4-BE49-F238E27FC236}">
                    <a16:creationId xmlns:a16="http://schemas.microsoft.com/office/drawing/2014/main" xmlns="" id="{9ADF33F5-7285-4002-87DB-25F32D463CC4}"/>
                  </a:ext>
                </a:extLst>
              </p:cNvPr>
              <p:cNvCxnSpPr/>
              <p:nvPr/>
            </p:nvCxnSpPr>
            <p:spPr>
              <a:xfrm flipV="1">
                <a:off x="3351564" y="3432267"/>
                <a:ext cx="2072206" cy="890340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4" name="图片 73">
                <a:extLst>
                  <a:ext uri="{FF2B5EF4-FFF2-40B4-BE49-F238E27FC236}">
                    <a16:creationId xmlns:a16="http://schemas.microsoft.com/office/drawing/2014/main" xmlns="" id="{CBF42D8D-F721-4259-8DC0-E00C8B9195CE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86304" y="4403405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xmlns="" id="{13F4B31A-5A02-496D-8584-6B0554A798A9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26002" y="4403405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43F7B9DE-FC83-4AF7-8FD7-FFF61635739E}"/>
                  </a:ext>
                </a:extLst>
              </p:cNvPr>
              <p:cNvCxnSpPr>
                <a:stCxn id="93" idx="1"/>
                <a:endCxn id="74" idx="3"/>
              </p:cNvCxnSpPr>
              <p:nvPr/>
            </p:nvCxnSpPr>
            <p:spPr>
              <a:xfrm flipH="1">
                <a:off x="3226304" y="3541298"/>
                <a:ext cx="2501898" cy="108350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xmlns="" id="{29F27A05-C72D-4D30-A91A-166754BB8565}"/>
                  </a:ext>
                </a:extLst>
              </p:cNvPr>
              <p:cNvCxnSpPr>
                <a:stCxn id="75" idx="1"/>
                <a:endCxn id="93" idx="3"/>
              </p:cNvCxnSpPr>
              <p:nvPr/>
            </p:nvCxnSpPr>
            <p:spPr>
              <a:xfrm flipH="1" flipV="1">
                <a:off x="6268202" y="3541298"/>
                <a:ext cx="2557800" cy="108350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xmlns="" id="{BD8C04C4-EB27-4771-9FD7-D5448D8DEA69}"/>
                  </a:ext>
                </a:extLst>
              </p:cNvPr>
              <p:cNvCxnSpPr>
                <a:stCxn id="95" idx="1"/>
                <a:endCxn id="74" idx="3"/>
              </p:cNvCxnSpPr>
              <p:nvPr/>
            </p:nvCxnSpPr>
            <p:spPr>
              <a:xfrm flipH="1" flipV="1">
                <a:off x="3226304" y="4624805"/>
                <a:ext cx="2501898" cy="12735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xmlns="" id="{619E7291-A1AA-40CA-B2F3-FFAA7D2829FB}"/>
                  </a:ext>
                </a:extLst>
              </p:cNvPr>
              <p:cNvCxnSpPr>
                <a:stCxn id="75" idx="1"/>
                <a:endCxn id="95" idx="3"/>
              </p:cNvCxnSpPr>
              <p:nvPr/>
            </p:nvCxnSpPr>
            <p:spPr>
              <a:xfrm flipH="1">
                <a:off x="6268202" y="4624805"/>
                <a:ext cx="2557800" cy="12735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9BC0BC3A-8E7B-4AFB-869D-D95A849EE915}"/>
                  </a:ext>
                </a:extLst>
              </p:cNvPr>
              <p:cNvSpPr txBox="1"/>
              <p:nvPr/>
            </p:nvSpPr>
            <p:spPr>
              <a:xfrm>
                <a:off x="2748934" y="4933887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R1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797D5C1E-DDF4-4E4B-AD05-96A55B501B27}"/>
                  </a:ext>
                </a:extLst>
              </p:cNvPr>
              <p:cNvSpPr txBox="1"/>
              <p:nvPr/>
            </p:nvSpPr>
            <p:spPr>
              <a:xfrm>
                <a:off x="8836992" y="4923024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R3</a:t>
                </a:r>
              </a:p>
            </p:txBody>
          </p:sp>
          <p:cxnSp>
            <p:nvCxnSpPr>
              <p:cNvPr id="82" name="直接箭头连接符 81">
                <a:extLst>
                  <a:ext uri="{FF2B5EF4-FFF2-40B4-BE49-F238E27FC236}">
                    <a16:creationId xmlns:a16="http://schemas.microsoft.com/office/drawing/2014/main" xmlns="" id="{B9D4E7F4-4D11-42B1-9C1A-096A86A035CA}"/>
                  </a:ext>
                </a:extLst>
              </p:cNvPr>
              <p:cNvCxnSpPr/>
              <p:nvPr/>
            </p:nvCxnSpPr>
            <p:spPr>
              <a:xfrm>
                <a:off x="6457953" y="3369637"/>
                <a:ext cx="2317945" cy="941552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箭头连接符 82">
                <a:extLst>
                  <a:ext uri="{FF2B5EF4-FFF2-40B4-BE49-F238E27FC236}">
                    <a16:creationId xmlns:a16="http://schemas.microsoft.com/office/drawing/2014/main" xmlns="" id="{C6793652-378F-4549-9BD0-21580601A558}"/>
                  </a:ext>
                </a:extLst>
              </p:cNvPr>
              <p:cNvCxnSpPr/>
              <p:nvPr/>
            </p:nvCxnSpPr>
            <p:spPr>
              <a:xfrm flipV="1">
                <a:off x="6561718" y="4967746"/>
                <a:ext cx="2072206" cy="1034392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箭头连接符 83">
                <a:extLst>
                  <a:ext uri="{FF2B5EF4-FFF2-40B4-BE49-F238E27FC236}">
                    <a16:creationId xmlns:a16="http://schemas.microsoft.com/office/drawing/2014/main" xmlns="" id="{0E48154C-B9E5-4747-AAD0-284F4925F6E2}"/>
                  </a:ext>
                </a:extLst>
              </p:cNvPr>
              <p:cNvCxnSpPr/>
              <p:nvPr/>
            </p:nvCxnSpPr>
            <p:spPr>
              <a:xfrm>
                <a:off x="3338169" y="4998180"/>
                <a:ext cx="2041061" cy="1046765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097E55DE-7FCF-4952-9661-381738D3800F}"/>
                  </a:ext>
                </a:extLst>
              </p:cNvPr>
              <p:cNvSpPr txBox="1"/>
              <p:nvPr/>
            </p:nvSpPr>
            <p:spPr>
              <a:xfrm>
                <a:off x="3914259" y="3483966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EE4ABCE6-D9D5-44B1-A83E-A42289935062}"/>
                  </a:ext>
                </a:extLst>
              </p:cNvPr>
              <p:cNvSpPr txBox="1"/>
              <p:nvPr/>
            </p:nvSpPr>
            <p:spPr>
              <a:xfrm>
                <a:off x="7597821" y="3483966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30315CDB-5995-4C91-80E3-D16D72976C5A}"/>
                  </a:ext>
                </a:extLst>
              </p:cNvPr>
              <p:cNvSpPr txBox="1"/>
              <p:nvPr/>
            </p:nvSpPr>
            <p:spPr>
              <a:xfrm>
                <a:off x="3914259" y="5602700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88" name="文本框 87">
                <a:extLst>
                  <a:ext uri="{FF2B5EF4-FFF2-40B4-BE49-F238E27FC236}">
                    <a16:creationId xmlns:a16="http://schemas.microsoft.com/office/drawing/2014/main" xmlns="" id="{97464D94-AE15-46B6-8EE7-D05699FB83A1}"/>
                  </a:ext>
                </a:extLst>
              </p:cNvPr>
              <p:cNvSpPr txBox="1"/>
              <p:nvPr/>
            </p:nvSpPr>
            <p:spPr>
              <a:xfrm>
                <a:off x="7597821" y="5602700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F7BF83C7-C57C-44B9-9C07-DEC3C567B392}"/>
                  </a:ext>
                </a:extLst>
              </p:cNvPr>
              <p:cNvSpPr txBox="1"/>
              <p:nvPr/>
            </p:nvSpPr>
            <p:spPr>
              <a:xfrm rot="20260452">
                <a:off x="3968007" y="4054122"/>
                <a:ext cx="137598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 Мбит/с</a:t>
                </a:r>
              </a:p>
            </p:txBody>
          </p:sp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xmlns="" id="{E7264E39-0F62-48F9-9F75-4364DD1A2DA2}"/>
                  </a:ext>
                </a:extLst>
              </p:cNvPr>
              <p:cNvSpPr txBox="1"/>
              <p:nvPr/>
            </p:nvSpPr>
            <p:spPr>
              <a:xfrm rot="19958813">
                <a:off x="6257516" y="5079969"/>
                <a:ext cx="1625813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1000 Мбит/с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E965D7ED-1BFF-4D73-8A78-34FAA30CE6D9}"/>
                  </a:ext>
                </a:extLst>
              </p:cNvPr>
              <p:cNvSpPr txBox="1"/>
              <p:nvPr/>
            </p:nvSpPr>
            <p:spPr>
              <a:xfrm rot="1354857">
                <a:off x="6365821" y="3978067"/>
                <a:ext cx="1633945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1,544 Мбит / с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xmlns="" id="{B6E01695-36D9-4693-A704-234E7A36A7C5}"/>
                  </a:ext>
                </a:extLst>
              </p:cNvPr>
              <p:cNvSpPr txBox="1"/>
              <p:nvPr/>
            </p:nvSpPr>
            <p:spPr>
              <a:xfrm rot="1514838">
                <a:off x="4282077" y="5097993"/>
                <a:ext cx="1345704" cy="33954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 Мбит/с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12715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对话气泡: 矩形 68">
            <a:extLst>
              <a:ext uri="{FF2B5EF4-FFF2-40B4-BE49-F238E27FC236}">
                <a16:creationId xmlns:a16="http://schemas.microsoft.com/office/drawing/2014/main" xmlns="" id="{E6D89D4F-E061-4811-B142-74FB634BB4CF}"/>
              </a:ext>
            </a:extLst>
          </p:cNvPr>
          <p:cNvSpPr/>
          <p:nvPr/>
        </p:nvSpPr>
        <p:spPr>
          <a:xfrm>
            <a:off x="7862849" y="2486390"/>
            <a:ext cx="3619079" cy="2547083"/>
          </a:xfrm>
          <a:prstGeom prst="wedgeRectCallout">
            <a:avLst>
              <a:gd name="adj1" fmla="val -56994"/>
              <a:gd name="adj2" fmla="val 2841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ru-RU" altLang="zh-CN" sz="14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Каждый маршрутизатор генерирует LSA и добавляет полученные LSA в свою собственную базу данных состояний каналов (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Link State Database, </a:t>
            </a:r>
            <a:r>
              <a:rPr lang="ru-RU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LSDB). Маршрутизаторы узнают всю топологию сети из</a:t>
            </a:r>
            <a:r>
              <a:rPr lang="ru-RU" altLang="zh-CN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LSDB.</a:t>
            </a:r>
          </a:p>
          <a:p>
            <a:endParaRPr lang="ru-RU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A7517-4E72-40D7-9DB3-CBA4D0A28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Протокол маршрутизации по состоянию канала – создание LSDB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BFFC9AC8-19A4-4F13-9AFE-EE9102017934}"/>
              </a:ext>
            </a:extLst>
          </p:cNvPr>
          <p:cNvGrpSpPr/>
          <p:nvPr/>
        </p:nvGrpSpPr>
        <p:grpSpPr>
          <a:xfrm>
            <a:off x="870454" y="2965511"/>
            <a:ext cx="6690688" cy="3105869"/>
            <a:chOff x="2686304" y="3319898"/>
            <a:chExt cx="6690688" cy="310586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xmlns="" id="{8375629C-45FA-41AB-879A-C7B2CEA103FD}"/>
                </a:ext>
              </a:extLst>
            </p:cNvPr>
            <p:cNvGrpSpPr/>
            <p:nvPr/>
          </p:nvGrpSpPr>
          <p:grpSpPr>
            <a:xfrm>
              <a:off x="5728202" y="3319898"/>
              <a:ext cx="595902" cy="3105869"/>
              <a:chOff x="5642527" y="3219690"/>
              <a:chExt cx="595902" cy="3105869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xmlns="" id="{D7CDE09C-371B-4E89-875C-68E769622B1D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2527" y="3219690"/>
                <a:ext cx="540000" cy="442800"/>
              </a:xfrm>
              <a:prstGeom prst="rect">
                <a:avLst/>
              </a:prstGeom>
            </p:spPr>
          </p:pic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F15DF069-3A8C-4489-9BAE-D7A93CF7FA80}"/>
                  </a:ext>
                </a:extLst>
              </p:cNvPr>
              <p:cNvSpPr txBox="1"/>
              <p:nvPr/>
            </p:nvSpPr>
            <p:spPr>
              <a:xfrm>
                <a:off x="5698429" y="3680732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R2</a:t>
                </a:r>
              </a:p>
            </p:txBody>
          </p:sp>
          <p:pic>
            <p:nvPicPr>
              <p:cNvPr id="31" name="图片 30">
                <a:extLst>
                  <a:ext uri="{FF2B5EF4-FFF2-40B4-BE49-F238E27FC236}">
                    <a16:creationId xmlns:a16="http://schemas.microsoft.com/office/drawing/2014/main" xmlns="" id="{B4449D26-6555-499B-AB0B-EBE6E66D2507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2527" y="5576744"/>
                <a:ext cx="540000" cy="442800"/>
              </a:xfrm>
              <a:prstGeom prst="rect">
                <a:avLst/>
              </a:prstGeom>
            </p:spPr>
          </p:pic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17EFDAB0-917D-4C4F-849A-249F96C4DA14}"/>
                  </a:ext>
                </a:extLst>
              </p:cNvPr>
              <p:cNvSpPr txBox="1"/>
              <p:nvPr/>
            </p:nvSpPr>
            <p:spPr>
              <a:xfrm>
                <a:off x="5695409" y="5987005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R4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0CE898FE-E0D4-42CE-BDCB-C293E6C9D139}"/>
                </a:ext>
              </a:extLst>
            </p:cNvPr>
            <p:cNvGrpSpPr/>
            <p:nvPr/>
          </p:nvGrpSpPr>
          <p:grpSpPr>
            <a:xfrm>
              <a:off x="2686304" y="3369637"/>
              <a:ext cx="6690688" cy="2675308"/>
              <a:chOff x="2686304" y="3369637"/>
              <a:chExt cx="6690688" cy="2675308"/>
            </a:xfrm>
          </p:grpSpPr>
          <p:cxnSp>
            <p:nvCxnSpPr>
              <p:cNvPr id="4" name="直接箭头连接符 3">
                <a:extLst>
                  <a:ext uri="{FF2B5EF4-FFF2-40B4-BE49-F238E27FC236}">
                    <a16:creationId xmlns:a16="http://schemas.microsoft.com/office/drawing/2014/main" xmlns="" id="{E7638B01-3A80-4BD4-ACFD-967A8A75383A}"/>
                  </a:ext>
                </a:extLst>
              </p:cNvPr>
              <p:cNvCxnSpPr/>
              <p:nvPr/>
            </p:nvCxnSpPr>
            <p:spPr>
              <a:xfrm flipV="1">
                <a:off x="3351564" y="3432267"/>
                <a:ext cx="2072206" cy="890340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xmlns="" id="{E2C6EBBD-2E4E-4529-8E0D-AEBB052C71CB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86304" y="4403405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xmlns="" id="{8926C67A-7165-4B4C-AF1C-51DB60DAB065}"/>
                  </a:ext>
                </a:extLst>
              </p:cNvPr>
              <p:cNvPicPr/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26002" y="4403405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xmlns="" id="{1893F547-5CA0-4F2B-8CDB-74D1C75B3AA5}"/>
                  </a:ext>
                </a:extLst>
              </p:cNvPr>
              <p:cNvCxnSpPr>
                <a:stCxn id="6" idx="1"/>
                <a:endCxn id="5" idx="3"/>
              </p:cNvCxnSpPr>
              <p:nvPr/>
            </p:nvCxnSpPr>
            <p:spPr>
              <a:xfrm flipH="1">
                <a:off x="3226304" y="3541298"/>
                <a:ext cx="2501898" cy="108350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7AC81503-2438-488E-AFBC-4BAD13F55571}"/>
                  </a:ext>
                </a:extLst>
              </p:cNvPr>
              <p:cNvCxnSpPr>
                <a:stCxn id="7" idx="1"/>
                <a:endCxn id="6" idx="3"/>
              </p:cNvCxnSpPr>
              <p:nvPr/>
            </p:nvCxnSpPr>
            <p:spPr>
              <a:xfrm flipH="1" flipV="1">
                <a:off x="6268202" y="3541298"/>
                <a:ext cx="2557800" cy="108350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1409FD4B-8224-4A02-96F0-20818D56001A}"/>
                  </a:ext>
                </a:extLst>
              </p:cNvPr>
              <p:cNvCxnSpPr>
                <a:stCxn id="31" idx="1"/>
                <a:endCxn id="5" idx="3"/>
              </p:cNvCxnSpPr>
              <p:nvPr/>
            </p:nvCxnSpPr>
            <p:spPr>
              <a:xfrm flipH="1" flipV="1">
                <a:off x="3226304" y="4624805"/>
                <a:ext cx="2501898" cy="12735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xmlns="" id="{BBFB2BF5-9CF0-4EC7-B840-B9D46BE2A3A8}"/>
                  </a:ext>
                </a:extLst>
              </p:cNvPr>
              <p:cNvCxnSpPr>
                <a:stCxn id="7" idx="1"/>
                <a:endCxn id="31" idx="3"/>
              </p:cNvCxnSpPr>
              <p:nvPr/>
            </p:nvCxnSpPr>
            <p:spPr>
              <a:xfrm flipH="1">
                <a:off x="6268202" y="4624805"/>
                <a:ext cx="2557800" cy="12735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15947F26-D0D6-46F2-BF72-0FE884444B15}"/>
                  </a:ext>
                </a:extLst>
              </p:cNvPr>
              <p:cNvSpPr txBox="1"/>
              <p:nvPr/>
            </p:nvSpPr>
            <p:spPr>
              <a:xfrm>
                <a:off x="2748934" y="4933887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R1</a:t>
                </a: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C935E4EB-63B0-44AE-8029-A800A21BB4B7}"/>
                  </a:ext>
                </a:extLst>
              </p:cNvPr>
              <p:cNvSpPr txBox="1"/>
              <p:nvPr/>
            </p:nvSpPr>
            <p:spPr>
              <a:xfrm>
                <a:off x="8836992" y="4923024"/>
                <a:ext cx="540000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R3</a:t>
                </a:r>
              </a:p>
            </p:txBody>
          </p:sp>
          <p:cxnSp>
            <p:nvCxnSpPr>
              <p:cNvPr id="26" name="直接箭头连接符 25">
                <a:extLst>
                  <a:ext uri="{FF2B5EF4-FFF2-40B4-BE49-F238E27FC236}">
                    <a16:creationId xmlns:a16="http://schemas.microsoft.com/office/drawing/2014/main" xmlns="" id="{E2015577-785E-4851-BB61-68C466B95514}"/>
                  </a:ext>
                </a:extLst>
              </p:cNvPr>
              <p:cNvCxnSpPr/>
              <p:nvPr/>
            </p:nvCxnSpPr>
            <p:spPr>
              <a:xfrm>
                <a:off x="6457953" y="3369637"/>
                <a:ext cx="2317945" cy="941552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箭头连接符 50">
                <a:extLst>
                  <a:ext uri="{FF2B5EF4-FFF2-40B4-BE49-F238E27FC236}">
                    <a16:creationId xmlns:a16="http://schemas.microsoft.com/office/drawing/2014/main" xmlns="" id="{4E8A5EFD-A2E5-4813-AC80-180A9A81E72A}"/>
                  </a:ext>
                </a:extLst>
              </p:cNvPr>
              <p:cNvCxnSpPr/>
              <p:nvPr/>
            </p:nvCxnSpPr>
            <p:spPr>
              <a:xfrm flipV="1">
                <a:off x="6561718" y="4967746"/>
                <a:ext cx="2072206" cy="1034392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>
                <a:extLst>
                  <a:ext uri="{FF2B5EF4-FFF2-40B4-BE49-F238E27FC236}">
                    <a16:creationId xmlns:a16="http://schemas.microsoft.com/office/drawing/2014/main" xmlns="" id="{467ABABB-03D0-46A6-BA91-1CE994419019}"/>
                  </a:ext>
                </a:extLst>
              </p:cNvPr>
              <p:cNvCxnSpPr/>
              <p:nvPr/>
            </p:nvCxnSpPr>
            <p:spPr>
              <a:xfrm>
                <a:off x="3338169" y="4998180"/>
                <a:ext cx="2041061" cy="1046765"/>
              </a:xfrm>
              <a:prstGeom prst="straightConnector1">
                <a:avLst/>
              </a:prstGeom>
              <a:ln w="25400">
                <a:solidFill>
                  <a:srgbClr val="EC706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xmlns="" id="{5A7D0EBA-88B8-4F3F-B68E-05585F7C83D4}"/>
                  </a:ext>
                </a:extLst>
              </p:cNvPr>
              <p:cNvSpPr txBox="1"/>
              <p:nvPr/>
            </p:nvSpPr>
            <p:spPr>
              <a:xfrm>
                <a:off x="3914259" y="3483966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xmlns="" id="{25B49E73-C332-40CE-ADE1-CFD15DE3F2C1}"/>
                  </a:ext>
                </a:extLst>
              </p:cNvPr>
              <p:cNvSpPr txBox="1"/>
              <p:nvPr/>
            </p:nvSpPr>
            <p:spPr>
              <a:xfrm>
                <a:off x="7597821" y="3483966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xmlns="" id="{8FF5C725-33FE-4DCA-9353-8619A43A86EF}"/>
                  </a:ext>
                </a:extLst>
              </p:cNvPr>
              <p:cNvSpPr txBox="1"/>
              <p:nvPr/>
            </p:nvSpPr>
            <p:spPr>
              <a:xfrm>
                <a:off x="3914259" y="5602700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xmlns="" id="{453F206E-597B-4E6B-8063-EC3E4ABD0BDD}"/>
                  </a:ext>
                </a:extLst>
              </p:cNvPr>
              <p:cNvSpPr txBox="1"/>
              <p:nvPr/>
            </p:nvSpPr>
            <p:spPr>
              <a:xfrm>
                <a:off x="7597821" y="5602700"/>
                <a:ext cx="958366" cy="33855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dirty="0">
                    <a:solidFill>
                      <a:srgbClr val="EC706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LSA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xmlns="" id="{A0074644-E740-430C-A59A-42B521753241}"/>
                  </a:ext>
                </a:extLst>
              </p:cNvPr>
              <p:cNvSpPr txBox="1"/>
              <p:nvPr/>
            </p:nvSpPr>
            <p:spPr>
              <a:xfrm rot="20260452">
                <a:off x="4147585" y="3962529"/>
                <a:ext cx="1403144" cy="3630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 Мбит/с</a:t>
                </a:r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xmlns="" id="{84EAE70C-F60A-44D8-894B-39F1FA61E66B}"/>
                  </a:ext>
                </a:extLst>
              </p:cNvPr>
              <p:cNvSpPr txBox="1"/>
              <p:nvPr/>
            </p:nvSpPr>
            <p:spPr>
              <a:xfrm rot="19958813">
                <a:off x="6665261" y="4914360"/>
                <a:ext cx="1403144" cy="3630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1000 Мбит/с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xmlns="" id="{B7CF51D9-812B-4E47-B963-5172379FB09A}"/>
                  </a:ext>
                </a:extLst>
              </p:cNvPr>
              <p:cNvSpPr txBox="1"/>
              <p:nvPr/>
            </p:nvSpPr>
            <p:spPr>
              <a:xfrm rot="1354857">
                <a:off x="6447215" y="3986237"/>
                <a:ext cx="1605969" cy="35639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1,544 Мбит/с</a:t>
                </a: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xmlns="" id="{A69AE230-7B0A-42B8-AEC3-4B1926B95AE9}"/>
                  </a:ext>
                </a:extLst>
              </p:cNvPr>
              <p:cNvSpPr txBox="1"/>
              <p:nvPr/>
            </p:nvSpPr>
            <p:spPr>
              <a:xfrm rot="1514838">
                <a:off x="4078401" y="5003165"/>
                <a:ext cx="1403144" cy="36309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6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100 Мбит/с</a:t>
                </a:r>
              </a:p>
            </p:txBody>
          </p: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C7E27F8A-9991-4A7E-A58D-E4611DE92F43}"/>
              </a:ext>
            </a:extLst>
          </p:cNvPr>
          <p:cNvSpPr txBox="1"/>
          <p:nvPr/>
        </p:nvSpPr>
        <p:spPr>
          <a:xfrm>
            <a:off x="7925821" y="2543111"/>
            <a:ext cx="3556107" cy="24560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 хранит LSA в LSDB.</a:t>
            </a:r>
          </a:p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 содержит описание всех интерфейсов маршрутизаторов в сети.</a:t>
            </a:r>
          </a:p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 содержит описание всей топологии сети.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52B2423-D31F-4CE6-8043-A227671F1C3C}"/>
              </a:ext>
            </a:extLst>
          </p:cNvPr>
          <p:cNvSpPr/>
          <p:nvPr/>
        </p:nvSpPr>
        <p:spPr>
          <a:xfrm>
            <a:off x="794956" y="3572709"/>
            <a:ext cx="690996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C602768-20C5-4F4D-8376-33111105344F}"/>
              </a:ext>
            </a:extLst>
          </p:cNvPr>
          <p:cNvSpPr/>
          <p:nvPr/>
        </p:nvSpPr>
        <p:spPr>
          <a:xfrm>
            <a:off x="3778629" y="601981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44A987-6A88-490D-B936-0229F235AB62}"/>
              </a:ext>
            </a:extLst>
          </p:cNvPr>
          <p:cNvSpPr/>
          <p:nvPr/>
        </p:nvSpPr>
        <p:spPr>
          <a:xfrm>
            <a:off x="3778629" y="2536494"/>
            <a:ext cx="825895" cy="3547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D371C85-E924-4C45-9C71-036D30DBAB06}"/>
              </a:ext>
            </a:extLst>
          </p:cNvPr>
          <p:cNvSpPr/>
          <p:nvPr/>
        </p:nvSpPr>
        <p:spPr>
          <a:xfrm>
            <a:off x="6960048" y="3468133"/>
            <a:ext cx="690996" cy="459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LSDB</a:t>
            </a:r>
          </a:p>
        </p:txBody>
      </p:sp>
    </p:spTree>
    <p:extLst>
      <p:ext uri="{BB962C8B-B14F-4D97-AF65-F5344CB8AC3E}">
        <p14:creationId xmlns:p14="http://schemas.microsoft.com/office/powerpoint/2010/main" val="3861508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9.03.15"/>
  <p:tag name="AS_TITLE" val="Aspose.Slides for .NET 4.0"/>
  <p:tag name="AS_VERSION" val="19.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Arial"/>
      </a:majorFont>
      <a:minorFont>
        <a:latin typeface="Huawei Sans"/>
        <a:ea typeface="方正兰亭黑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Arial"/>
      </a:majorFont>
      <a:minorFont>
        <a:latin typeface="Huawei Sans"/>
        <a:ea typeface="方正兰亭黑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68DF5B-9857-4B76-99FD-3993F30442C9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infopath/2007/PartnerControls"/>
    <ds:schemaRef ds:uri="475f1e55-3009-46d8-9566-5d569a2b3a98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4F8A74D-8013-4FBD-93C6-B5C8DD70D869}">
  <ds:schemaRefs/>
</ds:datastoreItem>
</file>

<file path=customXml/itemProps3.xml><?xml version="1.0" encoding="utf-8"?>
<ds:datastoreItem xmlns:ds="http://schemas.openxmlformats.org/officeDocument/2006/customXml" ds:itemID="{5AD2F20D-6191-4127-8DEC-2BC1ACC782F2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2322</TotalTime>
  <Words>5442</Words>
  <Application>Microsoft Office PowerPoint</Application>
  <PresentationFormat>Widescreen</PresentationFormat>
  <Paragraphs>784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方正兰亭黑简体</vt:lpstr>
      <vt:lpstr>Courier New</vt:lpstr>
      <vt:lpstr>Huawei Sans</vt:lpstr>
      <vt:lpstr>Wingdings</vt:lpstr>
      <vt:lpstr>Arial</vt:lpstr>
      <vt:lpstr>Cambria Math</vt:lpstr>
      <vt:lpstr>微软雅黑</vt:lpstr>
      <vt:lpstr>宋体</vt:lpstr>
      <vt:lpstr>1_自定义设计方案</vt:lpstr>
      <vt:lpstr>Основы OSPF</vt:lpstr>
      <vt:lpstr>PowerPoint Presentation</vt:lpstr>
      <vt:lpstr>PowerPoint Presentation</vt:lpstr>
      <vt:lpstr>PowerPoint Presentation</vt:lpstr>
      <vt:lpstr>Почему используется протокол динамической маршрутизации?</vt:lpstr>
      <vt:lpstr>Классификация протоколов динамической маршрутизации</vt:lpstr>
      <vt:lpstr>Протокол дистанционно-векторной маршрутизации</vt:lpstr>
      <vt:lpstr>Протокол маршрутизации по состоянию канала – лавинная передача LSA</vt:lpstr>
      <vt:lpstr>Протокол маршрутизации по состоянию канала – создание LSDB</vt:lpstr>
      <vt:lpstr>Протокол маршрутизации по состоянию канала – расчет SPF</vt:lpstr>
      <vt:lpstr>Протокол маршрутизации по состоянию канала – генерирование таблицы маршрутизации</vt:lpstr>
      <vt:lpstr>Процесс работы протоколов маршрутизации по состоянию каналов</vt:lpstr>
      <vt:lpstr>Введение в OSPF</vt:lpstr>
      <vt:lpstr>Применение OSPF в кампусной сети</vt:lpstr>
      <vt:lpstr>Основные понятия OSPF: область</vt:lpstr>
      <vt:lpstr>Основные понятия OSPF: ID маршрутизатора</vt:lpstr>
      <vt:lpstr>Основные понятия OSPF: стоимость</vt:lpstr>
      <vt:lpstr>Типы пакетов OSPF</vt:lpstr>
      <vt:lpstr>Три типа записей OSPF – записи в таблице соседа</vt:lpstr>
      <vt:lpstr>Три типа записей OSPF – записи в таблице LSDB</vt:lpstr>
      <vt:lpstr>Три типа записей OSPF – записи в таблице маршрутизации OSPF</vt:lpstr>
      <vt:lpstr>PowerPoint Presentation</vt:lpstr>
      <vt:lpstr>Отношения между маршрутизаторами OSPF</vt:lpstr>
      <vt:lpstr>Процесс установления отношений смежности OSPF</vt:lpstr>
      <vt:lpstr>Процесс установления отношений смежности OSPF - Шаг 1</vt:lpstr>
      <vt:lpstr>Процесс установления отношений смежности OSPF – Шаг 2 и 3</vt:lpstr>
      <vt:lpstr>Процесс установления отношений смежности OSPF – Шаг 4</vt:lpstr>
      <vt:lpstr>Таблица соседей OSPF</vt:lpstr>
      <vt:lpstr>Типы сетей OSPF</vt:lpstr>
      <vt:lpstr>Типы сетей OSPF (1)</vt:lpstr>
      <vt:lpstr>Типы сетей OSPF (2)</vt:lpstr>
      <vt:lpstr>История DR и BDR</vt:lpstr>
      <vt:lpstr>DR и BDR</vt:lpstr>
      <vt:lpstr>Домен OSPF и одна область</vt:lpstr>
      <vt:lpstr>OSPF с несколькими областями</vt:lpstr>
      <vt:lpstr>Типы маршрутизаторов OSPF</vt:lpstr>
      <vt:lpstr>Типовые сети OSPF с одной и несколькими областями</vt:lpstr>
      <vt:lpstr>PowerPoint Presentation</vt:lpstr>
      <vt:lpstr>Основные команды конфигурации OSPF (1)</vt:lpstr>
      <vt:lpstr>Основные команды конфигурации OSPF (2)</vt:lpstr>
      <vt:lpstr>Пример конфигурации OSPF</vt:lpstr>
      <vt:lpstr>Пример конфигурации OSPF – конфигурация интерфейсов</vt:lpstr>
      <vt:lpstr>Пример конфигурации OSPF – конфигурация OSPF (1)</vt:lpstr>
      <vt:lpstr>Пример конфигурации OSPF – конфигурация OSPF (2)</vt:lpstr>
      <vt:lpstr>Пример конфигурации OSPF – проверка (1)</vt:lpstr>
      <vt:lpstr>Пример конфигурации OSPF – проверка (2)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Bulinov Angrik</cp:lastModifiedBy>
  <cp:revision>284</cp:revision>
  <dcterms:created xsi:type="dcterms:W3CDTF">2018-11-29T10:16:29Z</dcterms:created>
  <dcterms:modified xsi:type="dcterms:W3CDTF">2021-05-26T15:17:00Z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(3)Ll7x8omSVzzB9dfrdmRR0JN0QPhtIdoqamXo5VffizTNVc5pNChyudkllfaPdgZkgh2v1a4G
FsNUQaHyOUfnzstTP3OxWcw2JF/2qZTMAwpRItsrPbf8qYvo3fKflr/NbJxqGm9h/nninnmD
JsIojLATpJxyX77NFMTAdzWSgMzaiNRl+aUZjGRyIQwUznpHnaZQqloROQQdw5oNjCOgYx0T
+v3Uqc6xl7YNtAzq3U</vt:lpwstr>
  </property>
  <property fmtid="{D5CDD505-2E9C-101B-9397-08002B2CF9AE}" pid="3" name="_2015_ms_pID_7253431">
    <vt:lpwstr>U1hZFRDca/NqNf9mKlmzo5kXEnT8C8NiHbRZFA0V7w/NXfohyd+Glf
2LwaHjAT0GICPWTINxe+q+6JNCncZyaR2/6xD4Z3tFQLN0jybSe+SR+WqcUfIOqDkAzglBc1
O8R9BChI6LIuA0qRJtI9d7mGhh6RAfDBwXVbl+sxi2Tqot0lkN2QPl/CKuXVr76+sbkq3VQu
724sguwRFFJD6QoX3RLrkPftR1N4X2HC2Mdl</vt:lpwstr>
  </property>
  <property fmtid="{D5CDD505-2E9C-101B-9397-08002B2CF9AE}" pid="4" name="_2015_ms_pID_7253432">
    <vt:lpwstr>gQ==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1621838473</vt:lpwstr>
  </property>
</Properties>
</file>